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317" r:id="rId2"/>
    <p:sldId id="318" r:id="rId3"/>
    <p:sldId id="274" r:id="rId4"/>
    <p:sldId id="263" r:id="rId5"/>
    <p:sldId id="313" r:id="rId6"/>
    <p:sldId id="303" r:id="rId7"/>
    <p:sldId id="304" r:id="rId8"/>
    <p:sldId id="307" r:id="rId9"/>
    <p:sldId id="273" r:id="rId10"/>
    <p:sldId id="264" r:id="rId11"/>
    <p:sldId id="311" r:id="rId12"/>
    <p:sldId id="315" r:id="rId13"/>
    <p:sldId id="305" r:id="rId14"/>
    <p:sldId id="306" r:id="rId15"/>
    <p:sldId id="308" r:id="rId16"/>
    <p:sldId id="285" r:id="rId17"/>
    <p:sldId id="309" r:id="rId18"/>
    <p:sldId id="316" r:id="rId19"/>
    <p:sldId id="297" r:id="rId20"/>
    <p:sldId id="302" r:id="rId21"/>
    <p:sldId id="294" r:id="rId22"/>
    <p:sldId id="275" r:id="rId23"/>
    <p:sldId id="276" r:id="rId24"/>
    <p:sldId id="277" r:id="rId25"/>
    <p:sldId id="278" r:id="rId26"/>
    <p:sldId id="279" r:id="rId27"/>
    <p:sldId id="314" r:id="rId28"/>
    <p:sldId id="287" r:id="rId2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154" d="100"/>
          <a:sy n="154" d="100"/>
        </p:scale>
        <p:origin x="-1144" y="-104"/>
      </p:cViewPr>
      <p:guideLst>
        <p:guide orient="horz" pos="2160"/>
        <p:guide pos="156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1" Type="http://schemas.openxmlformats.org/officeDocument/2006/relationships/presProps" Target="presProps.xml"/><Relationship Id="rId34" Type="http://schemas.openxmlformats.org/officeDocument/2006/relationships/tableStyles" Target="tableStyles.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printerSettings" Target="printerSettings/printerSettings1.bin"/><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lvl1pPr>
              <a:defRPr/>
            </a:lvl1pPr>
          </a:lstStyle>
          <a:p>
            <a:pPr>
              <a:defRPr/>
            </a:pPr>
            <a:fld id="{A89ECAD2-D5F1-400E-9D19-EC6B7C5093F2}" type="datetimeFigureOut">
              <a:rPr lang="en-US"/>
              <a:pPr>
                <a:defRPr/>
              </a:pPr>
              <a:t>27/5/13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0B5F710A-9E65-4D00-9590-FABFFCBF8751}" type="slidenum">
              <a:rPr lang="en-US"/>
              <a:pPr>
                <a:defRPr/>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lvl1pPr>
              <a:defRPr/>
            </a:lvl1pPr>
          </a:lstStyle>
          <a:p>
            <a:pPr>
              <a:defRPr/>
            </a:pPr>
            <a:fld id="{25EEFC7D-2B60-496B-9D0E-B3489B9119C5}" type="datetimeFigureOut">
              <a:rPr lang="en-US"/>
              <a:pPr>
                <a:defRPr/>
              </a:pPr>
              <a:t>27/5/13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0A2D5680-8C4B-4CAD-8D66-5A156397C02C}" type="slidenum">
              <a:rPr lang="en-US"/>
              <a:pPr>
                <a:defRPr/>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lvl1pPr>
              <a:defRPr/>
            </a:lvl1pPr>
          </a:lstStyle>
          <a:p>
            <a:pPr>
              <a:defRPr/>
            </a:pPr>
            <a:fld id="{D36F533C-83BC-4399-9CD5-B53BC1EE9548}" type="datetimeFigureOut">
              <a:rPr lang="en-US"/>
              <a:pPr>
                <a:defRPr/>
              </a:pPr>
              <a:t>27/5/13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F8DC3F72-B831-4EDD-A633-452812414BBC}" type="slidenum">
              <a:rPr lang="en-US"/>
              <a:pPr>
                <a:defRPr/>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lvl1pPr>
              <a:defRPr/>
            </a:lvl1pPr>
          </a:lstStyle>
          <a:p>
            <a:pPr>
              <a:defRPr/>
            </a:pPr>
            <a:fld id="{7682A3F6-1DC6-4059-934A-4C381EF094FF}" type="datetimeFigureOut">
              <a:rPr lang="en-US"/>
              <a:pPr>
                <a:defRPr/>
              </a:pPr>
              <a:t>27/5/13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7DB95B12-5CB0-472D-8436-4A3EDD042541}" type="slidenum">
              <a:rPr lang="en-US"/>
              <a:pPr>
                <a:defRPr/>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3635D1F8-6E6F-40F4-8A81-779EA0F363E4}" type="datetimeFigureOut">
              <a:rPr lang="en-US"/>
              <a:pPr>
                <a:defRPr/>
              </a:pPr>
              <a:t>27/5/13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4F2766CE-8083-463A-86EC-8B15B276D572}" type="slidenum">
              <a:rPr lang="en-US"/>
              <a:pPr>
                <a:defRPr/>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3 Marcador de fecha"/>
          <p:cNvSpPr>
            <a:spLocks noGrp="1"/>
          </p:cNvSpPr>
          <p:nvPr>
            <p:ph type="dt" sz="half" idx="10"/>
          </p:nvPr>
        </p:nvSpPr>
        <p:spPr/>
        <p:txBody>
          <a:bodyPr/>
          <a:lstStyle>
            <a:lvl1pPr>
              <a:defRPr/>
            </a:lvl1pPr>
          </a:lstStyle>
          <a:p>
            <a:pPr>
              <a:defRPr/>
            </a:pPr>
            <a:fld id="{C6095705-C70E-43D9-90EF-4F44C9246DC0}" type="datetimeFigureOut">
              <a:rPr lang="en-US"/>
              <a:pPr>
                <a:defRPr/>
              </a:pPr>
              <a:t>27/5/13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5C448212-8E02-48B0-8513-677B87EE988A}" type="slidenum">
              <a:rPr lang="en-US"/>
              <a:pPr>
                <a:defRPr/>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3 Marcador de fecha"/>
          <p:cNvSpPr>
            <a:spLocks noGrp="1"/>
          </p:cNvSpPr>
          <p:nvPr>
            <p:ph type="dt" sz="half" idx="10"/>
          </p:nvPr>
        </p:nvSpPr>
        <p:spPr/>
        <p:txBody>
          <a:bodyPr/>
          <a:lstStyle>
            <a:lvl1pPr>
              <a:defRPr/>
            </a:lvl1pPr>
          </a:lstStyle>
          <a:p>
            <a:pPr>
              <a:defRPr/>
            </a:pPr>
            <a:fld id="{600D9F57-F34B-4379-942F-9C703376B910}" type="datetimeFigureOut">
              <a:rPr lang="en-US"/>
              <a:pPr>
                <a:defRPr/>
              </a:pPr>
              <a:t>27/5/13</a:t>
            </a:fld>
            <a:endParaRPr lang="en-US" dirty="0"/>
          </a:p>
        </p:txBody>
      </p:sp>
      <p:sp>
        <p:nvSpPr>
          <p:cNvPr id="8" name="4 Marcador de pie de página"/>
          <p:cNvSpPr>
            <a:spLocks noGrp="1"/>
          </p:cNvSpPr>
          <p:nvPr>
            <p:ph type="ftr" sz="quarter" idx="11"/>
          </p:nvPr>
        </p:nvSpPr>
        <p:spPr/>
        <p:txBody>
          <a:bodyPr/>
          <a:lstStyle>
            <a:lvl1pPr>
              <a:defRPr/>
            </a:lvl1pPr>
          </a:lstStyle>
          <a:p>
            <a:pPr>
              <a:defRPr/>
            </a:pPr>
            <a:endParaRPr lang="en-US"/>
          </a:p>
        </p:txBody>
      </p:sp>
      <p:sp>
        <p:nvSpPr>
          <p:cNvPr id="9" name="5 Marcador de número de diapositiva"/>
          <p:cNvSpPr>
            <a:spLocks noGrp="1"/>
          </p:cNvSpPr>
          <p:nvPr>
            <p:ph type="sldNum" sz="quarter" idx="12"/>
          </p:nvPr>
        </p:nvSpPr>
        <p:spPr/>
        <p:txBody>
          <a:bodyPr/>
          <a:lstStyle>
            <a:lvl1pPr>
              <a:defRPr/>
            </a:lvl1pPr>
          </a:lstStyle>
          <a:p>
            <a:pPr>
              <a:defRPr/>
            </a:pPr>
            <a:fld id="{C3895881-A63E-4DD0-A8B3-8D4F503727C9}" type="slidenum">
              <a:rPr lang="en-US"/>
              <a:pPr>
                <a:defRPr/>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3 Marcador de fecha"/>
          <p:cNvSpPr>
            <a:spLocks noGrp="1"/>
          </p:cNvSpPr>
          <p:nvPr>
            <p:ph type="dt" sz="half" idx="10"/>
          </p:nvPr>
        </p:nvSpPr>
        <p:spPr/>
        <p:txBody>
          <a:bodyPr/>
          <a:lstStyle>
            <a:lvl1pPr>
              <a:defRPr/>
            </a:lvl1pPr>
          </a:lstStyle>
          <a:p>
            <a:pPr>
              <a:defRPr/>
            </a:pPr>
            <a:fld id="{40D5A5FB-314F-4902-AAB9-88D4C3910402}" type="datetimeFigureOut">
              <a:rPr lang="en-US"/>
              <a:pPr>
                <a:defRPr/>
              </a:pPr>
              <a:t>27/5/13</a:t>
            </a:fld>
            <a:endParaRPr lang="en-US" dirty="0"/>
          </a:p>
        </p:txBody>
      </p:sp>
      <p:sp>
        <p:nvSpPr>
          <p:cNvPr id="4" name="4 Marcador de pie de página"/>
          <p:cNvSpPr>
            <a:spLocks noGrp="1"/>
          </p:cNvSpPr>
          <p:nvPr>
            <p:ph type="ftr" sz="quarter" idx="11"/>
          </p:nvPr>
        </p:nvSpPr>
        <p:spPr/>
        <p:txBody>
          <a:bodyPr/>
          <a:lstStyle>
            <a:lvl1pPr>
              <a:defRPr/>
            </a:lvl1pPr>
          </a:lstStyle>
          <a:p>
            <a:pPr>
              <a:defRPr/>
            </a:pPr>
            <a:endParaRPr lang="en-US"/>
          </a:p>
        </p:txBody>
      </p:sp>
      <p:sp>
        <p:nvSpPr>
          <p:cNvPr id="5" name="5 Marcador de número de diapositiva"/>
          <p:cNvSpPr>
            <a:spLocks noGrp="1"/>
          </p:cNvSpPr>
          <p:nvPr>
            <p:ph type="sldNum" sz="quarter" idx="12"/>
          </p:nvPr>
        </p:nvSpPr>
        <p:spPr/>
        <p:txBody>
          <a:bodyPr/>
          <a:lstStyle>
            <a:lvl1pPr>
              <a:defRPr/>
            </a:lvl1pPr>
          </a:lstStyle>
          <a:p>
            <a:pPr>
              <a:defRPr/>
            </a:pPr>
            <a:fld id="{E3CB7BED-3747-4AE2-B584-4CA11A1D5090}" type="slidenum">
              <a:rPr lang="en-US"/>
              <a:pPr>
                <a:defRPr/>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1D8ED35F-E73D-4378-863E-9CEC57B41353}" type="datetimeFigureOut">
              <a:rPr lang="en-US"/>
              <a:pPr>
                <a:defRPr/>
              </a:pPr>
              <a:t>27/5/13</a:t>
            </a:fld>
            <a:endParaRPr lang="en-US" dirty="0"/>
          </a:p>
        </p:txBody>
      </p:sp>
      <p:sp>
        <p:nvSpPr>
          <p:cNvPr id="3" name="4 Marcador de pie de página"/>
          <p:cNvSpPr>
            <a:spLocks noGrp="1"/>
          </p:cNvSpPr>
          <p:nvPr>
            <p:ph type="ftr" sz="quarter" idx="11"/>
          </p:nvPr>
        </p:nvSpPr>
        <p:spPr/>
        <p:txBody>
          <a:bodyPr/>
          <a:lstStyle>
            <a:lvl1pPr>
              <a:defRPr/>
            </a:lvl1pPr>
          </a:lstStyle>
          <a:p>
            <a:pPr>
              <a:defRPr/>
            </a:pPr>
            <a:endParaRPr lang="en-US"/>
          </a:p>
        </p:txBody>
      </p:sp>
      <p:sp>
        <p:nvSpPr>
          <p:cNvPr id="4" name="5 Marcador de número de diapositiva"/>
          <p:cNvSpPr>
            <a:spLocks noGrp="1"/>
          </p:cNvSpPr>
          <p:nvPr>
            <p:ph type="sldNum" sz="quarter" idx="12"/>
          </p:nvPr>
        </p:nvSpPr>
        <p:spPr/>
        <p:txBody>
          <a:bodyPr/>
          <a:lstStyle>
            <a:lvl1pPr>
              <a:defRPr/>
            </a:lvl1pPr>
          </a:lstStyle>
          <a:p>
            <a:pPr>
              <a:defRPr/>
            </a:pPr>
            <a:fld id="{835B08B0-9835-416A-8C85-E8888BB3C80D}" type="slidenum">
              <a:rPr lang="en-US"/>
              <a:pPr>
                <a:defRPr/>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8D90551-F405-4177-BDBB-93B44EE0DC34}" type="datetimeFigureOut">
              <a:rPr lang="en-US"/>
              <a:pPr>
                <a:defRPr/>
              </a:pPr>
              <a:t>27/5/13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FE12CC48-C908-4578-9313-984EAEC4ED4C}" type="slidenum">
              <a:rPr lang="en-US"/>
              <a:pPr>
                <a:defRPr/>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C4E2A48-A1A3-44F5-84DE-589B48B1F3AC}" type="datetimeFigureOut">
              <a:rPr lang="en-US"/>
              <a:pPr>
                <a:defRPr/>
              </a:pPr>
              <a:t>27/5/13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72430422-8EBC-4012-9D0B-A788A72B2A18}" type="slidenum">
              <a:rPr lang="en-US"/>
              <a:pPr>
                <a:defRPr/>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n-US" smtClean="0"/>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DF2378A-D4DF-4EFF-948C-CE8B23F216B4}" type="datetimeFigureOut">
              <a:rPr lang="en-US"/>
              <a:pPr>
                <a:defRPr/>
              </a:pPr>
              <a:t>27/5/13</a:t>
            </a:fld>
            <a:endParaRPr lang="en-U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DF1161A-7023-4203-A19D-2AF4DDC0E824}" type="slidenum">
              <a:rPr lang="en-US"/>
              <a:pPr>
                <a:defRPr/>
              </a:pPr>
              <a:t>‹Nr.›</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 Id="rId5"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image" Target="../media/image12.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 Id="rId5"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image" Target="../media/image16.jpeg"/><Relationship Id="rId5"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image" Target="../media/image19.png"/><Relationship Id="rId3" Type="http://schemas.openxmlformats.org/officeDocument/2006/relationships/image" Target="../media/image20.png"/><Relationship Id="rId5"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image" Target="../media/image3.png"/><Relationship Id="rId5" Type="http://schemas.openxmlformats.org/officeDocument/2006/relationships/image" Target="../media/image4.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 Id="rId6"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0.png"/><Relationship Id="rId7"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 Id="rId6"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3"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3" name="Rectangle 2"/>
          <p:cNvSpPr>
            <a:spLocks noGrp="1"/>
          </p:cNvSpPr>
          <p:nvPr>
            <p:ph type="ctrTitle"/>
          </p:nvPr>
        </p:nvSpPr>
        <p:spPr/>
        <p:txBody>
          <a:bodyPr/>
          <a:lstStyle/>
          <a:p>
            <a:r>
              <a:rPr lang="es-ES" b="1" dirty="0" smtClean="0">
                <a:solidFill>
                  <a:srgbClr val="333399"/>
                </a:solidFill>
                <a:latin typeface="Arial Black" pitchFamily="34" charset="0"/>
              </a:rPr>
              <a:t>Cáncer de páncreas y bia biliar</a:t>
            </a:r>
          </a:p>
        </p:txBody>
      </p:sp>
      <p:sp>
        <p:nvSpPr>
          <p:cNvPr id="13314" name="Rectangle 3"/>
          <p:cNvSpPr>
            <a:spLocks noGrp="1"/>
          </p:cNvSpPr>
          <p:nvPr>
            <p:ph type="subTitle" idx="1"/>
          </p:nvPr>
        </p:nvSpPr>
        <p:spPr/>
        <p:txBody>
          <a:bodyPr/>
          <a:lstStyle/>
          <a:p>
            <a:endParaRPr lang="es-ES" smtClean="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1 Título"/>
          <p:cNvSpPr>
            <a:spLocks noGrp="1"/>
          </p:cNvSpPr>
          <p:nvPr>
            <p:ph type="title"/>
          </p:nvPr>
        </p:nvSpPr>
        <p:spPr>
          <a:xfrm>
            <a:off x="457200" y="115888"/>
            <a:ext cx="8229600" cy="720725"/>
          </a:xfrm>
        </p:spPr>
        <p:txBody>
          <a:bodyPr/>
          <a:lstStyle/>
          <a:p>
            <a:pPr eaLnBrk="1" hangingPunct="1"/>
            <a:r>
              <a:rPr lang="es-ES" sz="2000" u="sng" smtClean="0"/>
              <a:t>Normas de delimitación</a:t>
            </a:r>
            <a:br>
              <a:rPr lang="es-ES" sz="2000" u="sng" smtClean="0"/>
            </a:br>
            <a:r>
              <a:rPr lang="es-ES" sz="2000" u="sng" smtClean="0"/>
              <a:t>Neoadyuvancia/Radical cuerpo-cola páncreas</a:t>
            </a:r>
            <a:r>
              <a:rPr lang="es-ES" sz="2000" smtClean="0"/>
              <a:t>: </a:t>
            </a:r>
          </a:p>
        </p:txBody>
      </p:sp>
      <p:sp>
        <p:nvSpPr>
          <p:cNvPr id="22530" name="2 Marcador de contenido"/>
          <p:cNvSpPr>
            <a:spLocks noGrp="1"/>
          </p:cNvSpPr>
          <p:nvPr>
            <p:ph idx="1"/>
          </p:nvPr>
        </p:nvSpPr>
        <p:spPr>
          <a:xfrm>
            <a:off x="457200" y="919163"/>
            <a:ext cx="8229600" cy="5678487"/>
          </a:xfrm>
        </p:spPr>
        <p:txBody>
          <a:bodyPr/>
          <a:lstStyle/>
          <a:p>
            <a:pPr eaLnBrk="1" hangingPunct="1">
              <a:spcAft>
                <a:spcPts val="600"/>
              </a:spcAft>
            </a:pPr>
            <a:r>
              <a:rPr lang="es-ES" sz="1400" smtClean="0"/>
              <a:t>6- Subpilóricos: Borde inferior del píloro. Margen a CTV de 10mm. </a:t>
            </a:r>
          </a:p>
          <a:p>
            <a:pPr eaLnBrk="1" hangingPunct="1">
              <a:spcAft>
                <a:spcPts val="600"/>
              </a:spcAft>
            </a:pPr>
            <a:r>
              <a:rPr lang="es-ES" sz="1400" smtClean="0"/>
              <a:t>8- Arteria hepática común: Desde su origen que se corresponde con el borde superior del páncreas en la superficie anterior de la vena porta, superior al hilio hepático. Margen a CTV de 10mm. </a:t>
            </a:r>
          </a:p>
          <a:p>
            <a:pPr eaLnBrk="1" hangingPunct="1">
              <a:spcAft>
                <a:spcPts val="600"/>
              </a:spcAft>
            </a:pPr>
            <a:r>
              <a:rPr lang="es-ES" sz="1400" smtClean="0"/>
              <a:t>9- Tronco Celiaco: Delimitar 1-1,5cm más proximales de la arteria celiaca (hasta la primera ramificación). Margen a CTV 10mm.</a:t>
            </a:r>
          </a:p>
          <a:p>
            <a:pPr eaLnBrk="1" hangingPunct="1">
              <a:spcAft>
                <a:spcPts val="600"/>
              </a:spcAft>
            </a:pPr>
            <a:r>
              <a:rPr lang="es-ES" sz="1400" smtClean="0"/>
              <a:t>10- Hilio Esplénico: Vasos del hilio visibles. Margen a CTV 10mm. </a:t>
            </a:r>
          </a:p>
          <a:p>
            <a:pPr eaLnBrk="1" hangingPunct="1">
              <a:spcAft>
                <a:spcPts val="600"/>
              </a:spcAft>
            </a:pPr>
            <a:r>
              <a:rPr lang="es-ES" sz="1400" smtClean="0"/>
              <a:t>11- Arteria esplénica: Arteria esplénica desde su nacimiento en tronco celiaco hasta hilio esplénico. Margen a CTV 10mm. </a:t>
            </a:r>
          </a:p>
          <a:p>
            <a:pPr eaLnBrk="1" hangingPunct="1">
              <a:spcAft>
                <a:spcPts val="600"/>
              </a:spcAft>
            </a:pPr>
            <a:r>
              <a:rPr lang="es-ES" sz="1400" smtClean="0"/>
              <a:t>12- Ligamento hepatoduodenal: Desde la bifurcación de la vena porta (puede ser intra o extrahepática), no incluir la confluencia de la vena porta con la mesentérica superior o la esplénica (generalmente la vena porta se une antes a la VMS, pero a veces lo hace antes a la esplénica). Margen a CTV 10mm.</a:t>
            </a:r>
          </a:p>
          <a:p>
            <a:pPr eaLnBrk="1" hangingPunct="1">
              <a:spcAft>
                <a:spcPts val="600"/>
              </a:spcAft>
            </a:pPr>
            <a:r>
              <a:rPr lang="es-ES" sz="1400" smtClean="0"/>
              <a:t>13- Pancreaticoduodenales posteriores: Arteria pancreaticoduodenal postero-inferior. Margen a CTV 10mm.</a:t>
            </a:r>
          </a:p>
          <a:p>
            <a:pPr eaLnBrk="1" hangingPunct="1">
              <a:spcAft>
                <a:spcPts val="600"/>
              </a:spcAft>
            </a:pPr>
            <a:r>
              <a:rPr lang="es-ES" sz="1400" smtClean="0"/>
              <a:t>14- Mesentérica Superior: Los 2,5-3cm más proximales de la arteria mesentérica superior. Margen a CTV 10mm.</a:t>
            </a:r>
          </a:p>
          <a:p>
            <a:pPr eaLnBrk="1" hangingPunct="1">
              <a:spcAft>
                <a:spcPts val="600"/>
              </a:spcAft>
            </a:pPr>
            <a:r>
              <a:rPr lang="es-ES" sz="1400" smtClean="0"/>
              <a:t>16- Paraaórticos: Contornear desde la imagen más craneal del tronco celiaco o vena porta (la que sea más superior) hasta la parte más distal del cuerpo de L2 (Si el GTV se extiende por debajo de L2 llegar hasta la parte más distal de L3). Margen a CTV: 2,5-3cm derecha, 1cm izquierda, 2-2,5cm anterior y 0,2cm posterior. </a:t>
            </a:r>
          </a:p>
          <a:p>
            <a:pPr eaLnBrk="1" hangingPunct="1">
              <a:spcAft>
                <a:spcPts val="600"/>
              </a:spcAft>
            </a:pPr>
            <a:r>
              <a:rPr lang="es-ES" sz="1400" smtClean="0"/>
              <a:t>18- Pancreáticos inferiores: Arteria pancreática inferior: Margen a CTV 10mm.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2 Marcador de contenido"/>
          <p:cNvSpPr>
            <a:spLocks noGrp="1"/>
          </p:cNvSpPr>
          <p:nvPr>
            <p:ph idx="4294967295"/>
          </p:nvPr>
        </p:nvSpPr>
        <p:spPr>
          <a:xfrm>
            <a:off x="457200" y="1019175"/>
            <a:ext cx="8229600" cy="5649913"/>
          </a:xfrm>
        </p:spPr>
        <p:txBody>
          <a:bodyPr/>
          <a:lstStyle/>
          <a:p>
            <a:pPr eaLnBrk="1" hangingPunct="1"/>
            <a:r>
              <a:rPr lang="es-ES" smtClean="0"/>
              <a:t>El CTV no debe comprender en las expansiones ningún órgano de riesgo ni penetrar en tejido óseo vertebral.</a:t>
            </a:r>
          </a:p>
          <a:p>
            <a:pPr eaLnBrk="1" hangingPunct="1"/>
            <a:r>
              <a:rPr lang="es-ES" smtClean="0"/>
              <a:t>PTV: </a:t>
            </a:r>
          </a:p>
          <a:p>
            <a:pPr lvl="1" eaLnBrk="1" hangingPunct="1"/>
            <a:r>
              <a:rPr lang="es-ES" smtClean="0"/>
              <a:t>PTV ganglionar: Resultado de la expansión del CTV ganglionar 0.5-1cm en todas direcciones. </a:t>
            </a:r>
          </a:p>
          <a:p>
            <a:pPr lvl="1" eaLnBrk="1" hangingPunct="1"/>
            <a:r>
              <a:rPr lang="es-ES" smtClean="0"/>
              <a:t>PTV tumor: En el caso de una posible sobredosificación al tumor, el PTV tumor es el resultado de la expansión del GTV 0.5-2cm en todas direcciones dependiendo del movimiento del tumor. </a:t>
            </a:r>
          </a:p>
        </p:txBody>
      </p:sp>
      <p:sp>
        <p:nvSpPr>
          <p:cNvPr id="23554" name="1 Título"/>
          <p:cNvSpPr>
            <a:spLocks noGrp="1"/>
          </p:cNvSpPr>
          <p:nvPr>
            <p:ph type="title" idx="4294967295"/>
          </p:nvPr>
        </p:nvSpPr>
        <p:spPr>
          <a:xfrm>
            <a:off x="457200" y="115888"/>
            <a:ext cx="8229600" cy="720725"/>
          </a:xfrm>
        </p:spPr>
        <p:txBody>
          <a:bodyPr/>
          <a:lstStyle/>
          <a:p>
            <a:pPr eaLnBrk="1" hangingPunct="1"/>
            <a:r>
              <a:rPr lang="es-ES" sz="2000" u="sng" smtClean="0"/>
              <a:t>Normas de delimitación</a:t>
            </a:r>
            <a:br>
              <a:rPr lang="es-ES" sz="2000" u="sng" smtClean="0"/>
            </a:br>
            <a:r>
              <a:rPr lang="es-ES" sz="2000" u="sng" smtClean="0"/>
              <a:t>Neoadyuvancia/Radical cabeza-cuerpo-cola páncreas</a:t>
            </a:r>
            <a:r>
              <a:rPr lang="es-ES" sz="200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Title 1"/>
          <p:cNvSpPr>
            <a:spLocks noGrp="1"/>
          </p:cNvSpPr>
          <p:nvPr>
            <p:ph type="title" idx="4294967295"/>
          </p:nvPr>
        </p:nvSpPr>
        <p:spPr>
          <a:xfrm>
            <a:off x="179388" y="274638"/>
            <a:ext cx="8785225" cy="1143000"/>
          </a:xfrm>
        </p:spPr>
        <p:txBody>
          <a:bodyPr/>
          <a:lstStyle/>
          <a:p>
            <a:pPr eaLnBrk="1" hangingPunct="1"/>
            <a:r>
              <a:rPr lang="en-US" sz="3200" smtClean="0"/>
              <a:t>Cuerpo-Cola Páncreas Neoadyuvante/Radical.</a:t>
            </a:r>
          </a:p>
        </p:txBody>
      </p:sp>
      <p:sp>
        <p:nvSpPr>
          <p:cNvPr id="24578" name="Content Placeholder 2"/>
          <p:cNvSpPr>
            <a:spLocks noGrp="1"/>
          </p:cNvSpPr>
          <p:nvPr>
            <p:ph idx="4294967295"/>
          </p:nvPr>
        </p:nvSpPr>
        <p:spPr>
          <a:xfrm>
            <a:off x="457200" y="1600200"/>
            <a:ext cx="8229600" cy="4781550"/>
          </a:xfrm>
        </p:spPr>
        <p:txBody>
          <a:bodyPr/>
          <a:lstStyle/>
          <a:p>
            <a:pPr eaLnBrk="1" hangingPunct="1">
              <a:lnSpc>
                <a:spcPct val="80000"/>
              </a:lnSpc>
            </a:pPr>
            <a:r>
              <a:rPr lang="en-US" sz="2200" smtClean="0"/>
              <a:t>Varón 78 años, estudiado dolor abdominal en tratamiento con analgesia de 3er escalón. </a:t>
            </a:r>
          </a:p>
          <a:p>
            <a:pPr eaLnBrk="1" hangingPunct="1">
              <a:lnSpc>
                <a:spcPct val="80000"/>
              </a:lnSpc>
            </a:pPr>
            <a:r>
              <a:rPr lang="en-US" sz="2200" smtClean="0"/>
              <a:t>Destacan: </a:t>
            </a:r>
          </a:p>
          <a:p>
            <a:pPr lvl="1" eaLnBrk="1" hangingPunct="1">
              <a:lnSpc>
                <a:spcPct val="80000"/>
              </a:lnSpc>
            </a:pPr>
            <a:r>
              <a:rPr lang="en-US" sz="2000" smtClean="0"/>
              <a:t>TAC: Tumoración en cuerpo de páncreas de 2,5cm, infiltración de  confluencia esplenomesentérica y arteria esplénica.</a:t>
            </a:r>
          </a:p>
          <a:p>
            <a:pPr lvl="1" eaLnBrk="1" hangingPunct="1">
              <a:lnSpc>
                <a:spcPct val="80000"/>
              </a:lnSpc>
            </a:pPr>
            <a:r>
              <a:rPr lang="en-US" sz="2000" smtClean="0"/>
              <a:t>Captación de tumoración pancreática SUV 4,9.</a:t>
            </a:r>
          </a:p>
          <a:p>
            <a:pPr lvl="1" eaLnBrk="1" hangingPunct="1">
              <a:lnSpc>
                <a:spcPct val="80000"/>
              </a:lnSpc>
            </a:pPr>
            <a:r>
              <a:rPr lang="en-US" sz="2000" smtClean="0"/>
              <a:t>ECOEndoscopia: tumoración pancreática uT3N3Mx</a:t>
            </a:r>
          </a:p>
          <a:p>
            <a:pPr lvl="1" eaLnBrk="1" hangingPunct="1">
              <a:lnSpc>
                <a:spcPct val="80000"/>
              </a:lnSpc>
            </a:pPr>
            <a:r>
              <a:rPr lang="en-US" sz="2000" smtClean="0"/>
              <a:t>Biopsia: Compatible con Adenocarcinoma.</a:t>
            </a:r>
          </a:p>
          <a:p>
            <a:pPr eaLnBrk="1" hangingPunct="1">
              <a:lnSpc>
                <a:spcPct val="80000"/>
              </a:lnSpc>
            </a:pPr>
            <a:r>
              <a:rPr lang="en-US" sz="2200" smtClean="0"/>
              <a:t>Valorado en sesión multidisciplinar se decide QT + RTQT + Cirugía.</a:t>
            </a:r>
          </a:p>
          <a:p>
            <a:pPr eaLnBrk="1" hangingPunct="1">
              <a:lnSpc>
                <a:spcPct val="80000"/>
              </a:lnSpc>
            </a:pPr>
            <a:r>
              <a:rPr lang="en-US" sz="2200" smtClean="0"/>
              <a:t>Prescripción: Radioquimioterapia concurrente con capecitabina</a:t>
            </a:r>
          </a:p>
          <a:p>
            <a:pPr eaLnBrk="1" hangingPunct="1">
              <a:lnSpc>
                <a:spcPct val="80000"/>
              </a:lnSpc>
            </a:pPr>
            <a:r>
              <a:rPr lang="en-US" sz="2200" smtClean="0"/>
              <a:t>Prescripción: 50.4Gy al tumor pancreático y regiones ganglionares de riesgo.</a:t>
            </a:r>
          </a:p>
          <a:p>
            <a:pPr eaLnBrk="1" hangingPunct="1">
              <a:lnSpc>
                <a:spcPct val="80000"/>
              </a:lnSpc>
            </a:pPr>
            <a:endParaRPr lang="en-US" sz="2200" smtClean="0"/>
          </a:p>
          <a:p>
            <a:pPr eaLnBrk="1" hangingPunct="1">
              <a:lnSpc>
                <a:spcPct val="80000"/>
              </a:lnSpc>
            </a:pPr>
            <a:endParaRPr lang="en-US" sz="2200" smtClean="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ángulo 55"/>
          <p:cNvSpPr/>
          <p:nvPr/>
        </p:nvSpPr>
        <p:spPr>
          <a:xfrm>
            <a:off x="4356100" y="3573463"/>
            <a:ext cx="2119313" cy="744537"/>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Neoadyuvancia/Radical</a:t>
            </a:r>
          </a:p>
          <a:p>
            <a:pPr algn="ctr" fontAlgn="auto">
              <a:spcBef>
                <a:spcPts val="0"/>
              </a:spcBef>
              <a:spcAft>
                <a:spcPts val="0"/>
              </a:spcAft>
              <a:defRPr/>
            </a:pPr>
            <a:r>
              <a:rPr lang="es-ES" sz="1400" dirty="0">
                <a:solidFill>
                  <a:schemeClr val="tx1"/>
                </a:solidFill>
              </a:rPr>
              <a:t>Cuerpo-Cola</a:t>
            </a:r>
          </a:p>
        </p:txBody>
      </p:sp>
      <p:pic>
        <p:nvPicPr>
          <p:cNvPr id="25602" name="Picture 2" descr="E:\Pancreas corregido con CTV\VALBUENAVALLERAMON_2924652_ScreenShot35.png"/>
          <p:cNvPicPr>
            <a:picLocks noChangeAspect="1" noChangeArrowheads="1"/>
          </p:cNvPicPr>
          <p:nvPr/>
        </p:nvPicPr>
        <p:blipFill>
          <a:blip r:embed="rId2"/>
          <a:srcRect l="44196" t="4700" r="26820" b="68617"/>
          <a:stretch>
            <a:fillRect/>
          </a:stretch>
        </p:blipFill>
        <p:spPr bwMode="auto">
          <a:xfrm>
            <a:off x="250825" y="188913"/>
            <a:ext cx="4249738" cy="3311525"/>
          </a:xfrm>
          <a:prstGeom prst="rect">
            <a:avLst/>
          </a:prstGeom>
          <a:noFill/>
          <a:ln w="9525">
            <a:noFill/>
            <a:miter lim="800000"/>
            <a:headEnd/>
            <a:tailEnd/>
          </a:ln>
        </p:spPr>
      </p:pic>
      <p:pic>
        <p:nvPicPr>
          <p:cNvPr id="25603" name="Picture 3" descr="E:\Pancreas corregido con CTV\VALBUENAVALLERAMON_2924652_ScreenShot35.png"/>
          <p:cNvPicPr>
            <a:picLocks noChangeAspect="1" noChangeArrowheads="1"/>
          </p:cNvPicPr>
          <p:nvPr/>
        </p:nvPicPr>
        <p:blipFill>
          <a:blip r:embed="rId2"/>
          <a:srcRect l="44722" t="37660" r="26282" b="34709"/>
          <a:stretch>
            <a:fillRect/>
          </a:stretch>
        </p:blipFill>
        <p:spPr bwMode="auto">
          <a:xfrm>
            <a:off x="4787900" y="188913"/>
            <a:ext cx="4105275" cy="3311525"/>
          </a:xfrm>
          <a:prstGeom prst="rect">
            <a:avLst/>
          </a:prstGeom>
          <a:noFill/>
          <a:ln w="9525">
            <a:noFill/>
            <a:miter lim="800000"/>
            <a:headEnd/>
            <a:tailEnd/>
          </a:ln>
        </p:spPr>
      </p:pic>
      <p:pic>
        <p:nvPicPr>
          <p:cNvPr id="25604" name="Picture 4" descr="E:\Pancreas corregido con CTV\VALBUENAVALLERAMON_2924652_ScreenShot36.png"/>
          <p:cNvPicPr>
            <a:picLocks noChangeAspect="1" noChangeArrowheads="1"/>
          </p:cNvPicPr>
          <p:nvPr/>
        </p:nvPicPr>
        <p:blipFill>
          <a:blip r:embed="rId3"/>
          <a:srcRect l="5907" t="37660" r="65154" b="35141"/>
          <a:stretch>
            <a:fillRect/>
          </a:stretch>
        </p:blipFill>
        <p:spPr bwMode="auto">
          <a:xfrm>
            <a:off x="250825" y="3544888"/>
            <a:ext cx="3744913" cy="2979737"/>
          </a:xfrm>
          <a:prstGeom prst="rect">
            <a:avLst/>
          </a:prstGeom>
          <a:noFill/>
          <a:ln w="9525">
            <a:noFill/>
            <a:miter lim="800000"/>
            <a:headEnd/>
            <a:tailEnd/>
          </a:ln>
        </p:spPr>
      </p:pic>
      <p:pic>
        <p:nvPicPr>
          <p:cNvPr id="25605" name="Picture 4" descr="C:\Users\mgarciaaranda\Desktop\Varios Ovidio\Imagenes planificaciom pancreas cuerpo-cola\VALBUENAVALLERAMON_2924652_ScreenShot26.png"/>
          <p:cNvPicPr>
            <a:picLocks noChangeAspect="1" noChangeArrowheads="1"/>
          </p:cNvPicPr>
          <p:nvPr/>
        </p:nvPicPr>
        <p:blipFill>
          <a:blip r:embed="rId4"/>
          <a:srcRect l="82976" t="29909" r="16060" b="68953"/>
          <a:stretch>
            <a:fillRect/>
          </a:stretch>
        </p:blipFill>
        <p:spPr bwMode="auto">
          <a:xfrm>
            <a:off x="4140200" y="4868863"/>
            <a:ext cx="360363" cy="288925"/>
          </a:xfrm>
          <a:prstGeom prst="rect">
            <a:avLst/>
          </a:prstGeom>
          <a:noFill/>
          <a:ln w="9525">
            <a:noFill/>
            <a:miter lim="800000"/>
            <a:headEnd/>
            <a:tailEnd/>
          </a:ln>
        </p:spPr>
      </p:pic>
      <p:sp>
        <p:nvSpPr>
          <p:cNvPr id="65" name="64 Rectángulo"/>
          <p:cNvSpPr/>
          <p:nvPr/>
        </p:nvSpPr>
        <p:spPr>
          <a:xfrm>
            <a:off x="4500563" y="4941888"/>
            <a:ext cx="1150937"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12</a:t>
            </a:r>
          </a:p>
        </p:txBody>
      </p:sp>
      <p:pic>
        <p:nvPicPr>
          <p:cNvPr id="25607" name="Picture 3" descr="C:\Users\mgarciaaranda\Desktop\Varios Ovidio\Imagenes planificaciom pancreas cuerpo-cola\VALBUENAVALLERAMON_2924652_ScreenShot21.png"/>
          <p:cNvPicPr>
            <a:picLocks noChangeAspect="1" noChangeArrowheads="1"/>
          </p:cNvPicPr>
          <p:nvPr/>
        </p:nvPicPr>
        <p:blipFill>
          <a:blip r:embed="rId5"/>
          <a:srcRect l="82848" t="37141" r="16110" b="61873"/>
          <a:stretch>
            <a:fillRect/>
          </a:stretch>
        </p:blipFill>
        <p:spPr bwMode="auto">
          <a:xfrm>
            <a:off x="4140200" y="5300663"/>
            <a:ext cx="360363" cy="288925"/>
          </a:xfrm>
          <a:prstGeom prst="rect">
            <a:avLst/>
          </a:prstGeom>
          <a:noFill/>
          <a:ln w="9525">
            <a:noFill/>
            <a:miter lim="800000"/>
            <a:headEnd/>
            <a:tailEnd/>
          </a:ln>
        </p:spPr>
      </p:pic>
      <p:sp>
        <p:nvSpPr>
          <p:cNvPr id="67" name="66 Rectángulo"/>
          <p:cNvSpPr/>
          <p:nvPr/>
        </p:nvSpPr>
        <p:spPr>
          <a:xfrm>
            <a:off x="4427538" y="5373688"/>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9</a:t>
            </a:r>
          </a:p>
        </p:txBody>
      </p:sp>
      <p:pic>
        <p:nvPicPr>
          <p:cNvPr id="25609" name="Picture 4" descr="C:\Users\mgarciaaranda\Desktop\Varios Ovidio\Imagenes planificaciom pancreas cuerpo-cola\VALBUENAVALLERAMON_2924652_ScreenShot26.png"/>
          <p:cNvPicPr>
            <a:picLocks noChangeAspect="1" noChangeArrowheads="1"/>
          </p:cNvPicPr>
          <p:nvPr/>
        </p:nvPicPr>
        <p:blipFill>
          <a:blip r:embed="rId4"/>
          <a:srcRect l="82974" t="25922" r="15819" b="72371"/>
          <a:stretch>
            <a:fillRect/>
          </a:stretch>
        </p:blipFill>
        <p:spPr bwMode="auto">
          <a:xfrm>
            <a:off x="4140200" y="5732463"/>
            <a:ext cx="360363" cy="288925"/>
          </a:xfrm>
          <a:prstGeom prst="rect">
            <a:avLst/>
          </a:prstGeom>
          <a:noFill/>
          <a:ln w="9525">
            <a:noFill/>
            <a:miter lim="800000"/>
            <a:headEnd/>
            <a:tailEnd/>
          </a:ln>
        </p:spPr>
      </p:pic>
      <p:pic>
        <p:nvPicPr>
          <p:cNvPr id="25610" name="Picture 4" descr="C:\Users\mgarciaaranda\Desktop\Varios Ovidio\Imagenes planificaciom pancreas cuerpo-cola\VALBUENAVALLERAMON_2924652_ScreenShot26.png"/>
          <p:cNvPicPr>
            <a:picLocks noChangeAspect="1" noChangeArrowheads="1"/>
          </p:cNvPicPr>
          <p:nvPr/>
        </p:nvPicPr>
        <p:blipFill>
          <a:blip r:embed="rId4"/>
          <a:srcRect l="82974" t="27914" r="15819" b="70662"/>
          <a:stretch>
            <a:fillRect/>
          </a:stretch>
        </p:blipFill>
        <p:spPr bwMode="auto">
          <a:xfrm>
            <a:off x="4140200" y="6165850"/>
            <a:ext cx="360363" cy="287338"/>
          </a:xfrm>
          <a:prstGeom prst="rect">
            <a:avLst/>
          </a:prstGeom>
          <a:noFill/>
          <a:ln w="9525">
            <a:noFill/>
            <a:miter lim="800000"/>
            <a:headEnd/>
            <a:tailEnd/>
          </a:ln>
        </p:spPr>
      </p:pic>
      <p:sp>
        <p:nvSpPr>
          <p:cNvPr id="70" name="69 Rectángulo"/>
          <p:cNvSpPr/>
          <p:nvPr/>
        </p:nvSpPr>
        <p:spPr>
          <a:xfrm>
            <a:off x="4500563" y="5805488"/>
            <a:ext cx="1150937"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10</a:t>
            </a:r>
          </a:p>
        </p:txBody>
      </p:sp>
      <p:sp>
        <p:nvSpPr>
          <p:cNvPr id="71" name="70 Rectángulo"/>
          <p:cNvSpPr/>
          <p:nvPr/>
        </p:nvSpPr>
        <p:spPr>
          <a:xfrm>
            <a:off x="4500563" y="6237288"/>
            <a:ext cx="1150937"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11 </a:t>
            </a:r>
          </a:p>
        </p:txBody>
      </p:sp>
      <p:pic>
        <p:nvPicPr>
          <p:cNvPr id="25613" name="Picture 3" descr="C:\Users\mgarciaaranda\Desktop\Varios Ovidio\Imagenes planificaciom pancreas cuerpo-cola\VALBUENAVALLERAMON_2924652_ScreenShot21.png"/>
          <p:cNvPicPr>
            <a:picLocks noChangeAspect="1" noChangeArrowheads="1"/>
          </p:cNvPicPr>
          <p:nvPr/>
        </p:nvPicPr>
        <p:blipFill>
          <a:blip r:embed="rId5"/>
          <a:srcRect l="82993" t="35342" r="15919" b="63116"/>
          <a:stretch>
            <a:fillRect/>
          </a:stretch>
        </p:blipFill>
        <p:spPr bwMode="auto">
          <a:xfrm>
            <a:off x="4140200" y="4437063"/>
            <a:ext cx="360363" cy="287337"/>
          </a:xfrm>
          <a:prstGeom prst="rect">
            <a:avLst/>
          </a:prstGeom>
          <a:noFill/>
          <a:ln w="9525">
            <a:noFill/>
            <a:miter lim="800000"/>
            <a:headEnd/>
            <a:tailEnd/>
          </a:ln>
        </p:spPr>
      </p:pic>
      <p:sp>
        <p:nvSpPr>
          <p:cNvPr id="73" name="72 Rectángulo"/>
          <p:cNvSpPr/>
          <p:nvPr/>
        </p:nvSpPr>
        <p:spPr>
          <a:xfrm>
            <a:off x="4427538" y="4508500"/>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8</a:t>
            </a:r>
          </a:p>
        </p:txBody>
      </p:sp>
      <p:pic>
        <p:nvPicPr>
          <p:cNvPr id="25615" name="Picture 4" descr="C:\Users\mgarciaaranda\Desktop\Varios Ovidio\Imagenes planificaciom pancreas cuerpo-cola\VALBUENAVALLERAMON_2924652_ScreenShot26.png"/>
          <p:cNvPicPr>
            <a:picLocks noChangeAspect="1" noChangeArrowheads="1"/>
          </p:cNvPicPr>
          <p:nvPr/>
        </p:nvPicPr>
        <p:blipFill>
          <a:blip r:embed="rId4"/>
          <a:srcRect l="82976" t="35603" r="16060" b="63258"/>
          <a:stretch>
            <a:fillRect/>
          </a:stretch>
        </p:blipFill>
        <p:spPr bwMode="auto">
          <a:xfrm>
            <a:off x="6084888" y="4581525"/>
            <a:ext cx="358775" cy="287338"/>
          </a:xfrm>
          <a:prstGeom prst="rect">
            <a:avLst/>
          </a:prstGeom>
          <a:noFill/>
          <a:ln w="9525">
            <a:noFill/>
            <a:miter lim="800000"/>
            <a:headEnd/>
            <a:tailEnd/>
          </a:ln>
        </p:spPr>
      </p:pic>
      <p:sp>
        <p:nvSpPr>
          <p:cNvPr id="75" name="74 Rectángulo"/>
          <p:cNvSpPr/>
          <p:nvPr/>
        </p:nvSpPr>
        <p:spPr>
          <a:xfrm>
            <a:off x="6443663" y="4652963"/>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16</a:t>
            </a:r>
          </a:p>
        </p:txBody>
      </p:sp>
      <p:sp>
        <p:nvSpPr>
          <p:cNvPr id="76" name="75 Rectángulo"/>
          <p:cNvSpPr/>
          <p:nvPr/>
        </p:nvSpPr>
        <p:spPr>
          <a:xfrm>
            <a:off x="6084888" y="5157788"/>
            <a:ext cx="358775" cy="50323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7" name="76 Rectángulo"/>
          <p:cNvSpPr/>
          <p:nvPr/>
        </p:nvSpPr>
        <p:spPr>
          <a:xfrm>
            <a:off x="6443663" y="5157788"/>
            <a:ext cx="2520950" cy="503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pic>
        <p:nvPicPr>
          <p:cNvPr id="25619" name="Picture 5" descr="E:\Pancreas corregido con CTV\VALBUENAVALLERAMON_2924652_ScreenShot36.png"/>
          <p:cNvPicPr>
            <a:picLocks noChangeAspect="1" noChangeArrowheads="1"/>
          </p:cNvPicPr>
          <p:nvPr/>
        </p:nvPicPr>
        <p:blipFill>
          <a:blip r:embed="rId3"/>
          <a:srcRect l="82980" t="35568" r="16310" b="63387"/>
          <a:stretch>
            <a:fillRect/>
          </a:stretch>
        </p:blipFill>
        <p:spPr bwMode="auto">
          <a:xfrm>
            <a:off x="6084888" y="5876925"/>
            <a:ext cx="431800" cy="315913"/>
          </a:xfrm>
          <a:prstGeom prst="rect">
            <a:avLst/>
          </a:prstGeom>
          <a:noFill/>
          <a:ln w="9525">
            <a:noFill/>
            <a:miter lim="800000"/>
            <a:headEnd/>
            <a:tailEnd/>
          </a:ln>
        </p:spPr>
      </p:pic>
      <p:sp>
        <p:nvSpPr>
          <p:cNvPr id="79" name="78 Rectángulo"/>
          <p:cNvSpPr/>
          <p:nvPr/>
        </p:nvSpPr>
        <p:spPr>
          <a:xfrm>
            <a:off x="6588125" y="5949950"/>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Tumor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ángulo 55"/>
          <p:cNvSpPr/>
          <p:nvPr/>
        </p:nvSpPr>
        <p:spPr>
          <a:xfrm>
            <a:off x="5435600" y="3500438"/>
            <a:ext cx="2119313" cy="744537"/>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Neoadyuvancia/Radical</a:t>
            </a:r>
          </a:p>
          <a:p>
            <a:pPr algn="ctr" fontAlgn="auto">
              <a:spcBef>
                <a:spcPts val="0"/>
              </a:spcBef>
              <a:spcAft>
                <a:spcPts val="0"/>
              </a:spcAft>
              <a:defRPr/>
            </a:pPr>
            <a:r>
              <a:rPr lang="es-ES" sz="1400" dirty="0">
                <a:solidFill>
                  <a:schemeClr val="tx1"/>
                </a:solidFill>
              </a:rPr>
              <a:t>Cuerpo-Cola</a:t>
            </a:r>
          </a:p>
        </p:txBody>
      </p:sp>
      <p:pic>
        <p:nvPicPr>
          <p:cNvPr id="26626" name="Picture 2" descr="E:\Pancreas corregido con CTV\VALBUENAVALLERAMON_2924652_ScreenShot37.png"/>
          <p:cNvPicPr>
            <a:picLocks noChangeAspect="1" noChangeArrowheads="1"/>
          </p:cNvPicPr>
          <p:nvPr/>
        </p:nvPicPr>
        <p:blipFill>
          <a:blip r:embed="rId2"/>
          <a:srcRect l="5881" t="4865" r="64638" b="68552"/>
          <a:stretch>
            <a:fillRect/>
          </a:stretch>
        </p:blipFill>
        <p:spPr bwMode="auto">
          <a:xfrm>
            <a:off x="323850" y="333375"/>
            <a:ext cx="3960813" cy="3024188"/>
          </a:xfrm>
          <a:prstGeom prst="rect">
            <a:avLst/>
          </a:prstGeom>
          <a:noFill/>
          <a:ln w="9525">
            <a:noFill/>
            <a:miter lim="800000"/>
            <a:headEnd/>
            <a:tailEnd/>
          </a:ln>
        </p:spPr>
      </p:pic>
      <p:pic>
        <p:nvPicPr>
          <p:cNvPr id="26627" name="Picture 3" descr="E:\Pancreas corregido con CTV\VALBUENAVALLERAMON_2924652_ScreenShot37.png"/>
          <p:cNvPicPr>
            <a:picLocks noChangeAspect="1" noChangeArrowheads="1"/>
          </p:cNvPicPr>
          <p:nvPr/>
        </p:nvPicPr>
        <p:blipFill>
          <a:blip r:embed="rId2"/>
          <a:srcRect l="6789" t="37659" r="64272" b="35141"/>
          <a:stretch>
            <a:fillRect/>
          </a:stretch>
        </p:blipFill>
        <p:spPr bwMode="auto">
          <a:xfrm>
            <a:off x="4500563" y="333375"/>
            <a:ext cx="3887787" cy="3036888"/>
          </a:xfrm>
          <a:prstGeom prst="rect">
            <a:avLst/>
          </a:prstGeom>
          <a:noFill/>
          <a:ln w="9525">
            <a:noFill/>
            <a:miter lim="800000"/>
            <a:headEnd/>
            <a:tailEnd/>
          </a:ln>
        </p:spPr>
      </p:pic>
      <p:pic>
        <p:nvPicPr>
          <p:cNvPr id="26628" name="Picture 4" descr="E:\Pancreas corregido con CTV\VALBUENAVALLERAMON_2924652_ScreenShot38.png"/>
          <p:cNvPicPr>
            <a:picLocks noChangeAspect="1" noChangeArrowheads="1"/>
          </p:cNvPicPr>
          <p:nvPr/>
        </p:nvPicPr>
        <p:blipFill>
          <a:blip r:embed="rId3"/>
          <a:srcRect l="6496" t="39752" r="64563" b="35838"/>
          <a:stretch>
            <a:fillRect/>
          </a:stretch>
        </p:blipFill>
        <p:spPr bwMode="auto">
          <a:xfrm>
            <a:off x="323850" y="3500438"/>
            <a:ext cx="3960813" cy="2808287"/>
          </a:xfrm>
          <a:prstGeom prst="rect">
            <a:avLst/>
          </a:prstGeom>
          <a:noFill/>
          <a:ln w="9525">
            <a:noFill/>
            <a:miter lim="800000"/>
            <a:headEnd/>
            <a:tailEnd/>
          </a:ln>
        </p:spPr>
      </p:pic>
      <p:pic>
        <p:nvPicPr>
          <p:cNvPr id="26629" name="Picture 4" descr="C:\Users\mgarciaaranda\Desktop\Varios Ovidio\Imagenes planificaciom pancreas cuerpo-cola\VALBUENAVALLERAMON_2924652_ScreenShot26.png"/>
          <p:cNvPicPr>
            <a:picLocks noChangeAspect="1" noChangeArrowheads="1"/>
          </p:cNvPicPr>
          <p:nvPr/>
        </p:nvPicPr>
        <p:blipFill>
          <a:blip r:embed="rId4"/>
          <a:srcRect l="82976" t="35603" r="16060" b="63258"/>
          <a:stretch>
            <a:fillRect/>
          </a:stretch>
        </p:blipFill>
        <p:spPr bwMode="auto">
          <a:xfrm>
            <a:off x="4427538" y="5876925"/>
            <a:ext cx="360362" cy="288925"/>
          </a:xfrm>
          <a:prstGeom prst="rect">
            <a:avLst/>
          </a:prstGeom>
          <a:noFill/>
          <a:ln w="9525">
            <a:noFill/>
            <a:miter lim="800000"/>
            <a:headEnd/>
            <a:tailEnd/>
          </a:ln>
        </p:spPr>
      </p:pic>
      <p:sp>
        <p:nvSpPr>
          <p:cNvPr id="24" name="23 Rectángulo"/>
          <p:cNvSpPr/>
          <p:nvPr/>
        </p:nvSpPr>
        <p:spPr>
          <a:xfrm>
            <a:off x="4787900" y="5949950"/>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16</a:t>
            </a:r>
          </a:p>
        </p:txBody>
      </p:sp>
      <p:pic>
        <p:nvPicPr>
          <p:cNvPr id="26631" name="Picture 3" descr="C:\Users\mgarciaaranda\Desktop\Varios Ovidio\Imagenes planificaciom pancreas cuerpo-cola\VALBUENAVALLERAMON_2924652_ScreenShot21.png"/>
          <p:cNvPicPr>
            <a:picLocks noChangeAspect="1" noChangeArrowheads="1"/>
          </p:cNvPicPr>
          <p:nvPr/>
        </p:nvPicPr>
        <p:blipFill>
          <a:blip r:embed="rId5"/>
          <a:srcRect l="82957" t="33302" r="16035" b="65210"/>
          <a:stretch>
            <a:fillRect/>
          </a:stretch>
        </p:blipFill>
        <p:spPr bwMode="auto">
          <a:xfrm>
            <a:off x="4427538" y="4581525"/>
            <a:ext cx="360362" cy="287338"/>
          </a:xfrm>
          <a:prstGeom prst="rect">
            <a:avLst/>
          </a:prstGeom>
          <a:noFill/>
          <a:ln w="9525">
            <a:noFill/>
            <a:miter lim="800000"/>
            <a:headEnd/>
            <a:tailEnd/>
          </a:ln>
        </p:spPr>
      </p:pic>
      <p:sp>
        <p:nvSpPr>
          <p:cNvPr id="26" name="25 Rectángulo"/>
          <p:cNvSpPr/>
          <p:nvPr/>
        </p:nvSpPr>
        <p:spPr>
          <a:xfrm>
            <a:off x="4787900" y="4652963"/>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6</a:t>
            </a:r>
          </a:p>
        </p:txBody>
      </p:sp>
      <p:pic>
        <p:nvPicPr>
          <p:cNvPr id="26633" name="Picture 4" descr="C:\Users\mgarciaaranda\Desktop\Varios Ovidio\Imagenes planificaciom pancreas cuerpo-cola\VALBUENAVALLERAMON_2924652_ScreenShot26.png"/>
          <p:cNvPicPr>
            <a:picLocks noChangeAspect="1" noChangeArrowheads="1"/>
          </p:cNvPicPr>
          <p:nvPr/>
        </p:nvPicPr>
        <p:blipFill>
          <a:blip r:embed="rId4"/>
          <a:srcRect l="82976" t="31616" r="16060" b="66960"/>
          <a:stretch>
            <a:fillRect/>
          </a:stretch>
        </p:blipFill>
        <p:spPr bwMode="auto">
          <a:xfrm>
            <a:off x="4427538" y="5013325"/>
            <a:ext cx="360362" cy="287338"/>
          </a:xfrm>
          <a:prstGeom prst="rect">
            <a:avLst/>
          </a:prstGeom>
          <a:noFill/>
          <a:ln w="9525">
            <a:noFill/>
            <a:miter lim="800000"/>
            <a:headEnd/>
            <a:tailEnd/>
          </a:ln>
        </p:spPr>
      </p:pic>
      <p:sp>
        <p:nvSpPr>
          <p:cNvPr id="28" name="27 Rectángulo"/>
          <p:cNvSpPr/>
          <p:nvPr/>
        </p:nvSpPr>
        <p:spPr>
          <a:xfrm>
            <a:off x="4787900" y="5084763"/>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13</a:t>
            </a:r>
          </a:p>
        </p:txBody>
      </p:sp>
      <p:pic>
        <p:nvPicPr>
          <p:cNvPr id="26635" name="Picture 4" descr="C:\Users\mgarciaaranda\Desktop\Varios Ovidio\Imagenes planificaciom pancreas cuerpo-cola\VALBUENAVALLERAMON_2924652_ScreenShot26.png"/>
          <p:cNvPicPr>
            <a:picLocks noChangeAspect="1" noChangeArrowheads="1"/>
          </p:cNvPicPr>
          <p:nvPr/>
        </p:nvPicPr>
        <p:blipFill>
          <a:blip r:embed="rId4"/>
          <a:srcRect l="83217" t="33609" r="16060" b="65253"/>
          <a:stretch>
            <a:fillRect/>
          </a:stretch>
        </p:blipFill>
        <p:spPr bwMode="auto">
          <a:xfrm>
            <a:off x="4427538" y="5445125"/>
            <a:ext cx="360362" cy="287338"/>
          </a:xfrm>
          <a:prstGeom prst="rect">
            <a:avLst/>
          </a:prstGeom>
          <a:noFill/>
          <a:ln w="9525">
            <a:noFill/>
            <a:miter lim="800000"/>
            <a:headEnd/>
            <a:tailEnd/>
          </a:ln>
        </p:spPr>
      </p:pic>
      <p:sp>
        <p:nvSpPr>
          <p:cNvPr id="30" name="29 Rectángulo"/>
          <p:cNvSpPr/>
          <p:nvPr/>
        </p:nvSpPr>
        <p:spPr>
          <a:xfrm>
            <a:off x="4787900" y="5516563"/>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14</a:t>
            </a:r>
          </a:p>
        </p:txBody>
      </p:sp>
      <p:pic>
        <p:nvPicPr>
          <p:cNvPr id="26637" name="Picture 4" descr="C:\Users\mgarciaaranda\Desktop\Varios Ovidio\Imagenes planificaciom pancreas cuerpo-cola\VALBUENAVALLERAMON_2924652_ScreenShot26.png"/>
          <p:cNvPicPr>
            <a:picLocks noChangeAspect="1" noChangeArrowheads="1"/>
          </p:cNvPicPr>
          <p:nvPr/>
        </p:nvPicPr>
        <p:blipFill>
          <a:blip r:embed="rId4"/>
          <a:srcRect l="82976" t="37311" r="16060" b="61835"/>
          <a:stretch>
            <a:fillRect/>
          </a:stretch>
        </p:blipFill>
        <p:spPr bwMode="auto">
          <a:xfrm>
            <a:off x="4427538" y="6308725"/>
            <a:ext cx="360362" cy="288925"/>
          </a:xfrm>
          <a:prstGeom prst="rect">
            <a:avLst/>
          </a:prstGeom>
          <a:noFill/>
          <a:ln w="9525">
            <a:noFill/>
            <a:miter lim="800000"/>
            <a:headEnd/>
            <a:tailEnd/>
          </a:ln>
        </p:spPr>
      </p:pic>
      <p:sp>
        <p:nvSpPr>
          <p:cNvPr id="32" name="31 Rectángulo"/>
          <p:cNvSpPr/>
          <p:nvPr/>
        </p:nvSpPr>
        <p:spPr>
          <a:xfrm>
            <a:off x="4787900" y="6381750"/>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Región 18</a:t>
            </a:r>
          </a:p>
        </p:txBody>
      </p:sp>
      <p:sp>
        <p:nvSpPr>
          <p:cNvPr id="33" name="32 Rectángulo"/>
          <p:cNvSpPr/>
          <p:nvPr/>
        </p:nvSpPr>
        <p:spPr>
          <a:xfrm>
            <a:off x="6156325" y="4724400"/>
            <a:ext cx="360363" cy="50482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4" name="33 Rectángulo"/>
          <p:cNvSpPr/>
          <p:nvPr/>
        </p:nvSpPr>
        <p:spPr>
          <a:xfrm>
            <a:off x="6516688" y="4724400"/>
            <a:ext cx="2519362" cy="504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pic>
        <p:nvPicPr>
          <p:cNvPr id="26641" name="Picture 5" descr="E:\Pancreas corregido con CTV\VALBUENAVALLERAMON_2924652_ScreenShot36.png"/>
          <p:cNvPicPr>
            <a:picLocks noChangeAspect="1" noChangeArrowheads="1"/>
          </p:cNvPicPr>
          <p:nvPr/>
        </p:nvPicPr>
        <p:blipFill>
          <a:blip r:embed="rId6"/>
          <a:srcRect l="82980" t="35568" r="16310" b="63387"/>
          <a:stretch>
            <a:fillRect/>
          </a:stretch>
        </p:blipFill>
        <p:spPr bwMode="auto">
          <a:xfrm>
            <a:off x="6156325" y="5445125"/>
            <a:ext cx="431800" cy="315913"/>
          </a:xfrm>
          <a:prstGeom prst="rect">
            <a:avLst/>
          </a:prstGeom>
          <a:noFill/>
          <a:ln w="9525">
            <a:noFill/>
            <a:miter lim="800000"/>
            <a:headEnd/>
            <a:tailEnd/>
          </a:ln>
        </p:spPr>
      </p:pic>
      <p:sp>
        <p:nvSpPr>
          <p:cNvPr id="36" name="35 Rectángulo"/>
          <p:cNvSpPr/>
          <p:nvPr/>
        </p:nvSpPr>
        <p:spPr>
          <a:xfrm>
            <a:off x="6659563" y="5516563"/>
            <a:ext cx="11525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Tumor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49" name="Picture 2" descr="E:\Pancreas corregido con CTV\VALBUENAVALLERAMON_2924652_ScreenShot38.png"/>
          <p:cNvPicPr>
            <a:picLocks noChangeAspect="1" noChangeArrowheads="1"/>
          </p:cNvPicPr>
          <p:nvPr/>
        </p:nvPicPr>
        <p:blipFill>
          <a:blip r:embed="rId2"/>
          <a:srcRect l="26578" t="69044" r="22629" b="10732"/>
          <a:stretch>
            <a:fillRect/>
          </a:stretch>
        </p:blipFill>
        <p:spPr bwMode="auto">
          <a:xfrm>
            <a:off x="395288" y="765175"/>
            <a:ext cx="8328025" cy="2808288"/>
          </a:xfrm>
          <a:prstGeom prst="rect">
            <a:avLst/>
          </a:prstGeom>
          <a:noFill/>
          <a:ln w="9525">
            <a:noFill/>
            <a:miter lim="800000"/>
            <a:headEnd/>
            <a:tailEnd/>
          </a:ln>
        </p:spPr>
      </p:pic>
      <p:sp>
        <p:nvSpPr>
          <p:cNvPr id="3" name="Rectángulo 55"/>
          <p:cNvSpPr/>
          <p:nvPr/>
        </p:nvSpPr>
        <p:spPr>
          <a:xfrm>
            <a:off x="3348038" y="3789363"/>
            <a:ext cx="2119312" cy="744537"/>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Neoadyuvancia/Radical</a:t>
            </a:r>
          </a:p>
          <a:p>
            <a:pPr algn="ctr" fontAlgn="auto">
              <a:spcBef>
                <a:spcPts val="0"/>
              </a:spcBef>
              <a:spcAft>
                <a:spcPts val="0"/>
              </a:spcAft>
              <a:defRPr/>
            </a:pPr>
            <a:r>
              <a:rPr lang="es-ES" sz="1400" dirty="0">
                <a:solidFill>
                  <a:schemeClr val="tx1"/>
                </a:solidFill>
              </a:rPr>
              <a:t>Cuerpo-Cola</a:t>
            </a:r>
          </a:p>
        </p:txBody>
      </p:sp>
      <p:sp>
        <p:nvSpPr>
          <p:cNvPr id="4" name="3 Rectángulo"/>
          <p:cNvSpPr/>
          <p:nvPr/>
        </p:nvSpPr>
        <p:spPr>
          <a:xfrm>
            <a:off x="2987675" y="5732463"/>
            <a:ext cx="360363" cy="50482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Rectángulo"/>
          <p:cNvSpPr/>
          <p:nvPr/>
        </p:nvSpPr>
        <p:spPr>
          <a:xfrm>
            <a:off x="3348038" y="5732463"/>
            <a:ext cx="2519362" cy="504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2 Marcador de contenido"/>
          <p:cNvSpPr>
            <a:spLocks noGrp="1"/>
          </p:cNvSpPr>
          <p:nvPr>
            <p:ph idx="1"/>
          </p:nvPr>
        </p:nvSpPr>
        <p:spPr>
          <a:xfrm>
            <a:off x="457200" y="1019175"/>
            <a:ext cx="8229600" cy="5649913"/>
          </a:xfrm>
        </p:spPr>
        <p:txBody>
          <a:bodyPr/>
          <a:lstStyle/>
          <a:p>
            <a:pPr eaLnBrk="1" hangingPunct="1"/>
            <a:r>
              <a:rPr lang="es-ES" sz="2400" smtClean="0"/>
              <a:t>Lecho quirúrgico: </a:t>
            </a:r>
          </a:p>
          <a:p>
            <a:pPr lvl="1" eaLnBrk="1" hangingPunct="1"/>
            <a:r>
              <a:rPr lang="es-ES" sz="2400" smtClean="0"/>
              <a:t>Imágenes prequirúrgicas</a:t>
            </a:r>
          </a:p>
          <a:p>
            <a:pPr lvl="1" eaLnBrk="1" hangingPunct="1"/>
            <a:r>
              <a:rPr lang="es-ES" sz="2400" smtClean="0"/>
              <a:t>Información AP</a:t>
            </a:r>
          </a:p>
          <a:p>
            <a:pPr lvl="1" eaLnBrk="1" hangingPunct="1"/>
            <a:r>
              <a:rPr lang="es-ES" sz="2400" smtClean="0"/>
              <a:t>Imágenes Postquirúrgicas (Clips quirúrgicos de interés)</a:t>
            </a:r>
          </a:p>
          <a:p>
            <a:pPr eaLnBrk="1" hangingPunct="1"/>
            <a:r>
              <a:rPr lang="es-ES" sz="2400" smtClean="0"/>
              <a:t>Anastomosis: </a:t>
            </a:r>
          </a:p>
          <a:p>
            <a:pPr lvl="1" eaLnBrk="1" hangingPunct="1"/>
            <a:r>
              <a:rPr lang="es-ES" sz="2400" smtClean="0"/>
              <a:t>Pancreatoyeyunostomía (PJ): Remanente pancreático medial hasta unirse al duodeno.</a:t>
            </a:r>
          </a:p>
          <a:p>
            <a:pPr lvl="1" eaLnBrk="1" hangingPunct="1"/>
            <a:r>
              <a:rPr lang="es-ES" sz="2400" smtClean="0"/>
              <a:t>Coledoco o hepaticoyeyunostomía</a:t>
            </a:r>
          </a:p>
          <a:p>
            <a:pPr eaLnBrk="1" hangingPunct="1"/>
            <a:endParaRPr lang="es-ES" sz="2400" smtClean="0"/>
          </a:p>
          <a:p>
            <a:pPr eaLnBrk="1" hangingPunct="1"/>
            <a:r>
              <a:rPr lang="es-ES" sz="2400" smtClean="0"/>
              <a:t>Las siguientes regiones ganglionares serán incluidas dentro del CTV por riesgo elevado de afectación ganglionar (basadas en la clasificación japonesa, ver anexo 1) :</a:t>
            </a:r>
          </a:p>
          <a:p>
            <a:pPr eaLnBrk="1" hangingPunct="1"/>
            <a:endParaRPr lang="es-ES" smtClean="0"/>
          </a:p>
        </p:txBody>
      </p:sp>
      <p:sp>
        <p:nvSpPr>
          <p:cNvPr id="28674" name="1 Título"/>
          <p:cNvSpPr>
            <a:spLocks noGrp="1"/>
          </p:cNvSpPr>
          <p:nvPr>
            <p:ph type="title"/>
          </p:nvPr>
        </p:nvSpPr>
        <p:spPr>
          <a:xfrm>
            <a:off x="457200" y="115888"/>
            <a:ext cx="8229600" cy="720725"/>
          </a:xfrm>
        </p:spPr>
        <p:txBody>
          <a:bodyPr/>
          <a:lstStyle/>
          <a:p>
            <a:pPr eaLnBrk="1" hangingPunct="1"/>
            <a:r>
              <a:rPr lang="es-ES" sz="2000" u="sng" smtClean="0"/>
              <a:t>Normas de delimitación</a:t>
            </a:r>
            <a:br>
              <a:rPr lang="es-ES" sz="2000" u="sng" smtClean="0"/>
            </a:br>
            <a:r>
              <a:rPr lang="es-ES" sz="2000" u="sng" smtClean="0"/>
              <a:t>Adyuvancia páncreas</a:t>
            </a:r>
            <a:r>
              <a:rPr lang="es-ES" sz="200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2 Marcador de contenido"/>
          <p:cNvSpPr>
            <a:spLocks noGrp="1"/>
          </p:cNvSpPr>
          <p:nvPr>
            <p:ph idx="4294967295"/>
          </p:nvPr>
        </p:nvSpPr>
        <p:spPr>
          <a:xfrm>
            <a:off x="0" y="692150"/>
            <a:ext cx="8686800" cy="5937250"/>
          </a:xfrm>
        </p:spPr>
        <p:txBody>
          <a:bodyPr/>
          <a:lstStyle/>
          <a:p>
            <a:pPr>
              <a:spcAft>
                <a:spcPts val="600"/>
              </a:spcAft>
            </a:pPr>
            <a:r>
              <a:rPr lang="es-ES" sz="1400" smtClean="0"/>
              <a:t>9- Tronco Celiaco: Delimitar 1-1,5cm más proximales de la arteria celiaca (hasta la primera ramificación). Margen a CTV 10mm.</a:t>
            </a:r>
          </a:p>
          <a:p>
            <a:pPr>
              <a:spcAft>
                <a:spcPts val="600"/>
              </a:spcAft>
            </a:pPr>
            <a:r>
              <a:rPr lang="es-ES" sz="1400" smtClean="0"/>
              <a:t>12- Ligamento hepatoduodenal: Desde la bifurcación de la vena porta (puede ser intra o extrahepática), no incluir la confluencia de la vena porta con la mesentérica superior o la esplénica (generalmente la vena porta se une antes a la VMS, pero a veces lo hace antes a la esplénica). Margen a CTV 10mm.</a:t>
            </a:r>
          </a:p>
          <a:p>
            <a:pPr>
              <a:spcAft>
                <a:spcPts val="600"/>
              </a:spcAft>
            </a:pPr>
            <a:r>
              <a:rPr lang="es-ES" sz="1400" smtClean="0"/>
              <a:t>13- Pancreaticoduodenales posteriores: Arteria pancreaticoduodenal postero-inferior. Margen a CTV 10mm.</a:t>
            </a:r>
          </a:p>
          <a:p>
            <a:pPr>
              <a:spcAft>
                <a:spcPts val="600"/>
              </a:spcAft>
            </a:pPr>
            <a:r>
              <a:rPr lang="es-ES" sz="1400" smtClean="0"/>
              <a:t>14- Mesentérica Superior: Los 2,5-3cm más proximales de la arteria mesentérica superior. Margen a CTV 10mm. </a:t>
            </a:r>
          </a:p>
          <a:p>
            <a:pPr>
              <a:spcAft>
                <a:spcPts val="600"/>
              </a:spcAft>
            </a:pPr>
            <a:r>
              <a:rPr lang="es-ES" sz="1400" smtClean="0"/>
              <a:t>16- Paraaórticos: Contornear desde la imagen más craneal del tronco celiaco o vena porta (la que sea más superior) hasta la parte más distal del cuerpo de L2 (Si el GTV se extiende por debajo de L2 llegar hasta la parte más distal de L3). Margen a CTV: 2,5-3cm derecha, 1cm izquierda, 2-2,5cm anterior y 0,2cm posterior. </a:t>
            </a:r>
          </a:p>
          <a:p>
            <a:pPr>
              <a:spcAft>
                <a:spcPts val="600"/>
              </a:spcAft>
            </a:pPr>
            <a:r>
              <a:rPr lang="es-ES" sz="1400" smtClean="0"/>
              <a:t>17- Pancreaticoduodenales anteriores: Arteria pancreaticoduodenal superoanterior. Margen a CTV 10mm.</a:t>
            </a:r>
          </a:p>
          <a:p>
            <a:pPr>
              <a:spcAft>
                <a:spcPts val="600"/>
              </a:spcAft>
            </a:pPr>
            <a:r>
              <a:rPr lang="es-ES" sz="1400" smtClean="0"/>
              <a:t>18- Pancreáticos inferiores: Arteria pancreática inferior: Margen a CTV 10mm. </a:t>
            </a:r>
          </a:p>
          <a:p>
            <a:pPr>
              <a:spcAft>
                <a:spcPts val="600"/>
              </a:spcAft>
            </a:pPr>
            <a:r>
              <a:rPr lang="es-ES" sz="1400" smtClean="0"/>
              <a:t>En el Caso de tumores en cuerpo o cola del páncreas: </a:t>
            </a:r>
          </a:p>
          <a:p>
            <a:pPr lvl="1"/>
            <a:r>
              <a:rPr lang="es-ES" sz="1400" smtClean="0"/>
              <a:t>10- Hilio Esplénico: Vasos del hilio visibles. Margen a CTV 10mm. </a:t>
            </a:r>
          </a:p>
          <a:p>
            <a:pPr lvl="1"/>
            <a:r>
              <a:rPr lang="es-ES" sz="1400" smtClean="0"/>
              <a:t>11- Arteria esplénica: Arteria esplénica desde su nacimiento en tronco celiaco hasta hilio esplénico. Margen a CTV 10mm. </a:t>
            </a:r>
          </a:p>
          <a:p>
            <a:pPr lvl="1">
              <a:buFont typeface="Arial" charset="0"/>
              <a:buNone/>
            </a:pPr>
            <a:endParaRPr lang="es-ES" smtClean="0"/>
          </a:p>
          <a:p>
            <a:endParaRPr lang="es-ES" smtClean="0"/>
          </a:p>
        </p:txBody>
      </p:sp>
      <p:sp>
        <p:nvSpPr>
          <p:cNvPr id="29698" name="1 Título"/>
          <p:cNvSpPr>
            <a:spLocks noGrp="1"/>
          </p:cNvSpPr>
          <p:nvPr>
            <p:ph type="title" idx="4294967295"/>
          </p:nvPr>
        </p:nvSpPr>
        <p:spPr>
          <a:xfrm>
            <a:off x="457200" y="-26988"/>
            <a:ext cx="8229600" cy="647701"/>
          </a:xfrm>
        </p:spPr>
        <p:txBody>
          <a:bodyPr/>
          <a:lstStyle/>
          <a:p>
            <a:r>
              <a:rPr lang="es-ES" sz="1800" u="sng" smtClean="0"/>
              <a:t>Normas de delimitación</a:t>
            </a:r>
            <a:br>
              <a:rPr lang="es-ES" sz="1800" u="sng" smtClean="0"/>
            </a:br>
            <a:r>
              <a:rPr lang="es-ES" sz="1800" u="sng" smtClean="0"/>
              <a:t>Adyuvancia páncreas</a:t>
            </a:r>
            <a:r>
              <a:rPr lang="es-ES" sz="180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Title 1"/>
          <p:cNvSpPr>
            <a:spLocks noGrp="1"/>
          </p:cNvSpPr>
          <p:nvPr>
            <p:ph type="title" idx="4294967295"/>
          </p:nvPr>
        </p:nvSpPr>
        <p:spPr/>
        <p:txBody>
          <a:bodyPr/>
          <a:lstStyle/>
          <a:p>
            <a:pPr eaLnBrk="1" hangingPunct="1"/>
            <a:r>
              <a:rPr lang="en-US" smtClean="0"/>
              <a:t>Cábeza Páncreas Adyuvante</a:t>
            </a:r>
          </a:p>
        </p:txBody>
      </p:sp>
      <p:sp>
        <p:nvSpPr>
          <p:cNvPr id="30722" name="Content Placeholder 2"/>
          <p:cNvSpPr>
            <a:spLocks noGrp="1"/>
          </p:cNvSpPr>
          <p:nvPr>
            <p:ph idx="4294967295"/>
          </p:nvPr>
        </p:nvSpPr>
        <p:spPr>
          <a:xfrm>
            <a:off x="457200" y="1600200"/>
            <a:ext cx="8229600" cy="5068888"/>
          </a:xfrm>
        </p:spPr>
        <p:txBody>
          <a:bodyPr/>
          <a:lstStyle/>
          <a:p>
            <a:pPr eaLnBrk="1" hangingPunct="1">
              <a:lnSpc>
                <a:spcPct val="80000"/>
              </a:lnSpc>
            </a:pPr>
            <a:r>
              <a:rPr lang="en-US" sz="2200" smtClean="0"/>
              <a:t>Varón 64 años, estudiado por ictericia indolora. </a:t>
            </a:r>
          </a:p>
          <a:p>
            <a:pPr eaLnBrk="1" hangingPunct="1">
              <a:lnSpc>
                <a:spcPct val="80000"/>
              </a:lnSpc>
            </a:pPr>
            <a:r>
              <a:rPr lang="en-US" sz="2200" smtClean="0"/>
              <a:t>Destacan: </a:t>
            </a:r>
          </a:p>
          <a:p>
            <a:pPr lvl="1" eaLnBrk="1" hangingPunct="1">
              <a:lnSpc>
                <a:spcPct val="80000"/>
              </a:lnSpc>
            </a:pPr>
            <a:r>
              <a:rPr lang="en-US" sz="2000" smtClean="0"/>
              <a:t>TAC: Tumoración en cabeza pancreática con amputación distal del colédoco</a:t>
            </a:r>
          </a:p>
          <a:p>
            <a:pPr lvl="1" eaLnBrk="1" hangingPunct="1">
              <a:lnSpc>
                <a:spcPct val="80000"/>
              </a:lnSpc>
            </a:pPr>
            <a:r>
              <a:rPr lang="en-US" sz="2000" smtClean="0"/>
              <a:t>Biopsia: Compatible con carcinoma ductal.</a:t>
            </a:r>
          </a:p>
          <a:p>
            <a:pPr eaLnBrk="1" hangingPunct="1">
              <a:lnSpc>
                <a:spcPct val="80000"/>
              </a:lnSpc>
            </a:pPr>
            <a:r>
              <a:rPr lang="en-US" sz="2200" smtClean="0"/>
              <a:t>Intervenido mediante duodenopancreatectomía cefálica y reconstrucción bilio-digestiva.</a:t>
            </a:r>
          </a:p>
          <a:p>
            <a:pPr eaLnBrk="1" hangingPunct="1">
              <a:lnSpc>
                <a:spcPct val="80000"/>
              </a:lnSpc>
            </a:pPr>
            <a:r>
              <a:rPr lang="en-US" sz="2200" smtClean="0"/>
              <a:t>AP: Adenocarcinoma de cabeza de páncreas pT3N1. Cirugía R0.</a:t>
            </a:r>
          </a:p>
          <a:p>
            <a:pPr eaLnBrk="1" hangingPunct="1">
              <a:lnSpc>
                <a:spcPct val="80000"/>
              </a:lnSpc>
            </a:pPr>
            <a:r>
              <a:rPr lang="en-US" sz="2200" smtClean="0"/>
              <a:t>Recibe dos ciclos de gemcitabina en monoterapia y remiten al paciente para valoración.</a:t>
            </a:r>
          </a:p>
          <a:p>
            <a:pPr eaLnBrk="1" hangingPunct="1">
              <a:lnSpc>
                <a:spcPct val="80000"/>
              </a:lnSpc>
            </a:pPr>
            <a:r>
              <a:rPr lang="en-US" sz="2200" smtClean="0"/>
              <a:t>Prescripción: Radioquimioterapia concurrente con capecitabina, 50.4Gy al lecho quirúrgico, anastomosis y regiones ganglionares de riesgo.</a:t>
            </a:r>
          </a:p>
          <a:p>
            <a:pPr eaLnBrk="1" hangingPunct="1">
              <a:lnSpc>
                <a:spcPct val="80000"/>
              </a:lnSpc>
            </a:pPr>
            <a:endParaRPr lang="en-US" sz="2200" smtClean="0"/>
          </a:p>
          <a:p>
            <a:pPr eaLnBrk="1" hangingPunct="1">
              <a:lnSpc>
                <a:spcPct val="80000"/>
              </a:lnSpc>
            </a:pPr>
            <a:endParaRPr lang="en-US" sz="2200" smtClean="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2"/>
          <a:srcRect/>
          <a:stretch>
            <a:fillRect/>
          </a:stretch>
        </p:blipFill>
        <p:spPr bwMode="auto">
          <a:xfrm>
            <a:off x="179388" y="1268413"/>
            <a:ext cx="3873500" cy="2520950"/>
          </a:xfrm>
          <a:prstGeom prst="rect">
            <a:avLst/>
          </a:prstGeom>
          <a:noFill/>
          <a:ln w="9525">
            <a:noFill/>
            <a:miter lim="800000"/>
            <a:headEnd/>
            <a:tailEnd/>
          </a:ln>
        </p:spPr>
      </p:pic>
      <p:pic>
        <p:nvPicPr>
          <p:cNvPr id="31746" name="Picture 2"/>
          <p:cNvPicPr>
            <a:picLocks noChangeAspect="1" noChangeArrowheads="1"/>
          </p:cNvPicPr>
          <p:nvPr/>
        </p:nvPicPr>
        <p:blipFill>
          <a:blip r:embed="rId3"/>
          <a:srcRect r="2017"/>
          <a:stretch>
            <a:fillRect/>
          </a:stretch>
        </p:blipFill>
        <p:spPr bwMode="auto">
          <a:xfrm>
            <a:off x="179388" y="3860800"/>
            <a:ext cx="3816350" cy="2520950"/>
          </a:xfrm>
          <a:prstGeom prst="rect">
            <a:avLst/>
          </a:prstGeom>
          <a:noFill/>
          <a:ln w="9525">
            <a:noFill/>
            <a:miter lim="800000"/>
            <a:headEnd/>
            <a:tailEnd/>
          </a:ln>
        </p:spPr>
      </p:pic>
      <p:pic>
        <p:nvPicPr>
          <p:cNvPr id="31747" name="Picture 2"/>
          <p:cNvPicPr>
            <a:picLocks noChangeAspect="1" noChangeArrowheads="1"/>
          </p:cNvPicPr>
          <p:nvPr/>
        </p:nvPicPr>
        <p:blipFill>
          <a:blip r:embed="rId4"/>
          <a:srcRect l="1160"/>
          <a:stretch>
            <a:fillRect/>
          </a:stretch>
        </p:blipFill>
        <p:spPr bwMode="auto">
          <a:xfrm>
            <a:off x="4067175" y="1268413"/>
            <a:ext cx="3724275" cy="2520950"/>
          </a:xfrm>
          <a:prstGeom prst="rect">
            <a:avLst/>
          </a:prstGeom>
          <a:noFill/>
          <a:ln w="9525">
            <a:noFill/>
            <a:miter lim="800000"/>
            <a:headEnd/>
            <a:tailEnd/>
          </a:ln>
        </p:spPr>
      </p:pic>
      <p:pic>
        <p:nvPicPr>
          <p:cNvPr id="31748" name="Picture 2"/>
          <p:cNvPicPr>
            <a:picLocks noChangeAspect="1" noChangeArrowheads="1"/>
          </p:cNvPicPr>
          <p:nvPr/>
        </p:nvPicPr>
        <p:blipFill>
          <a:blip r:embed="rId5"/>
          <a:srcRect r="2325"/>
          <a:stretch>
            <a:fillRect/>
          </a:stretch>
        </p:blipFill>
        <p:spPr bwMode="auto">
          <a:xfrm>
            <a:off x="4067175" y="3860800"/>
            <a:ext cx="3741738" cy="2520950"/>
          </a:xfrm>
          <a:prstGeom prst="rect">
            <a:avLst/>
          </a:prstGeom>
          <a:noFill/>
          <a:ln w="9525">
            <a:noFill/>
            <a:miter lim="800000"/>
            <a:headEnd/>
            <a:tailEnd/>
          </a:ln>
        </p:spPr>
      </p:pic>
      <p:sp>
        <p:nvSpPr>
          <p:cNvPr id="7" name="6 Rectángulo"/>
          <p:cNvSpPr/>
          <p:nvPr/>
        </p:nvSpPr>
        <p:spPr>
          <a:xfrm>
            <a:off x="7848600" y="4005263"/>
            <a:ext cx="431800" cy="215900"/>
          </a:xfrm>
          <a:prstGeom prst="rect">
            <a:avLst/>
          </a:prstGeom>
          <a:solidFill>
            <a:srgbClr val="B645C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50" name="7 CuadroTexto"/>
          <p:cNvSpPr txBox="1">
            <a:spLocks noChangeArrowheads="1"/>
          </p:cNvSpPr>
          <p:nvPr/>
        </p:nvSpPr>
        <p:spPr bwMode="auto">
          <a:xfrm>
            <a:off x="8337550" y="4005263"/>
            <a:ext cx="865188" cy="261937"/>
          </a:xfrm>
          <a:prstGeom prst="rect">
            <a:avLst/>
          </a:prstGeom>
          <a:noFill/>
          <a:ln w="9525">
            <a:noFill/>
            <a:miter lim="800000"/>
            <a:headEnd/>
            <a:tailEnd/>
          </a:ln>
        </p:spPr>
        <p:txBody>
          <a:bodyPr>
            <a:spAutoFit/>
          </a:bodyPr>
          <a:lstStyle/>
          <a:p>
            <a:r>
              <a:rPr lang="es-ES" sz="1100" b="1">
                <a:latin typeface="Calibri" pitchFamily="34" charset="0"/>
              </a:rPr>
              <a:t>Región 12</a:t>
            </a:r>
          </a:p>
        </p:txBody>
      </p:sp>
      <p:sp>
        <p:nvSpPr>
          <p:cNvPr id="9" name="8 Rectángulo"/>
          <p:cNvSpPr/>
          <p:nvPr/>
        </p:nvSpPr>
        <p:spPr>
          <a:xfrm>
            <a:off x="7848600" y="4365625"/>
            <a:ext cx="431800" cy="215900"/>
          </a:xfrm>
          <a:prstGeom prst="rect">
            <a:avLst/>
          </a:prstGeom>
          <a:solidFill>
            <a:srgbClr val="CA9A9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52" name="9 CuadroTexto"/>
          <p:cNvSpPr txBox="1">
            <a:spLocks noChangeArrowheads="1"/>
          </p:cNvSpPr>
          <p:nvPr/>
        </p:nvSpPr>
        <p:spPr bwMode="auto">
          <a:xfrm>
            <a:off x="8353425" y="4292600"/>
            <a:ext cx="898525" cy="261938"/>
          </a:xfrm>
          <a:prstGeom prst="rect">
            <a:avLst/>
          </a:prstGeom>
          <a:noFill/>
          <a:ln w="9525">
            <a:noFill/>
            <a:miter lim="800000"/>
            <a:headEnd/>
            <a:tailEnd/>
          </a:ln>
        </p:spPr>
        <p:txBody>
          <a:bodyPr>
            <a:spAutoFit/>
          </a:bodyPr>
          <a:lstStyle/>
          <a:p>
            <a:r>
              <a:rPr lang="es-ES" sz="1100" b="1">
                <a:latin typeface="Calibri" pitchFamily="34" charset="0"/>
              </a:rPr>
              <a:t>Región 16</a:t>
            </a:r>
          </a:p>
        </p:txBody>
      </p:sp>
      <p:sp>
        <p:nvSpPr>
          <p:cNvPr id="11" name="10 Rectángulo"/>
          <p:cNvSpPr/>
          <p:nvPr/>
        </p:nvSpPr>
        <p:spPr>
          <a:xfrm>
            <a:off x="7848600" y="1844675"/>
            <a:ext cx="431800" cy="2159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54" name="11 CuadroTexto"/>
          <p:cNvSpPr txBox="1">
            <a:spLocks noChangeArrowheads="1"/>
          </p:cNvSpPr>
          <p:nvPr/>
        </p:nvSpPr>
        <p:spPr bwMode="auto">
          <a:xfrm>
            <a:off x="8353425" y="1773238"/>
            <a:ext cx="539750" cy="261937"/>
          </a:xfrm>
          <a:prstGeom prst="rect">
            <a:avLst/>
          </a:prstGeom>
          <a:noFill/>
          <a:ln w="9525">
            <a:noFill/>
            <a:miter lim="800000"/>
            <a:headEnd/>
            <a:tailEnd/>
          </a:ln>
        </p:spPr>
        <p:txBody>
          <a:bodyPr>
            <a:spAutoFit/>
          </a:bodyPr>
          <a:lstStyle/>
          <a:p>
            <a:r>
              <a:rPr lang="es-ES" sz="1100" b="1">
                <a:latin typeface="Calibri" pitchFamily="34" charset="0"/>
              </a:rPr>
              <a:t>CTV</a:t>
            </a:r>
          </a:p>
        </p:txBody>
      </p:sp>
      <p:sp>
        <p:nvSpPr>
          <p:cNvPr id="13" name="12 Rectángulo"/>
          <p:cNvSpPr/>
          <p:nvPr/>
        </p:nvSpPr>
        <p:spPr>
          <a:xfrm>
            <a:off x="7848600" y="2205038"/>
            <a:ext cx="431800" cy="215900"/>
          </a:xfrm>
          <a:prstGeom prst="rect">
            <a:avLst/>
          </a:prstGeom>
          <a:solidFill>
            <a:srgbClr val="4F449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56" name="13 CuadroTexto"/>
          <p:cNvSpPr txBox="1">
            <a:spLocks noChangeArrowheads="1"/>
          </p:cNvSpPr>
          <p:nvPr/>
        </p:nvSpPr>
        <p:spPr bwMode="auto">
          <a:xfrm>
            <a:off x="8353425" y="2133600"/>
            <a:ext cx="503238" cy="260350"/>
          </a:xfrm>
          <a:prstGeom prst="rect">
            <a:avLst/>
          </a:prstGeom>
          <a:noFill/>
          <a:ln w="9525">
            <a:noFill/>
            <a:miter lim="800000"/>
            <a:headEnd/>
            <a:tailEnd/>
          </a:ln>
        </p:spPr>
        <p:txBody>
          <a:bodyPr>
            <a:spAutoFit/>
          </a:bodyPr>
          <a:lstStyle/>
          <a:p>
            <a:r>
              <a:rPr lang="es-ES" sz="1100" b="1">
                <a:latin typeface="Calibri" pitchFamily="34" charset="0"/>
              </a:rPr>
              <a:t>PTV</a:t>
            </a:r>
          </a:p>
        </p:txBody>
      </p:sp>
      <p:sp>
        <p:nvSpPr>
          <p:cNvPr id="23" name="22 Rectángulo"/>
          <p:cNvSpPr/>
          <p:nvPr/>
        </p:nvSpPr>
        <p:spPr>
          <a:xfrm>
            <a:off x="7848600" y="2924175"/>
            <a:ext cx="431800" cy="217488"/>
          </a:xfrm>
          <a:prstGeom prst="rect">
            <a:avLst/>
          </a:prstGeom>
          <a:solidFill>
            <a:srgbClr val="B587C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58" name="23 CuadroTexto"/>
          <p:cNvSpPr txBox="1">
            <a:spLocks noChangeArrowheads="1"/>
          </p:cNvSpPr>
          <p:nvPr/>
        </p:nvSpPr>
        <p:spPr bwMode="auto">
          <a:xfrm>
            <a:off x="8280400" y="2924175"/>
            <a:ext cx="971550" cy="261938"/>
          </a:xfrm>
          <a:prstGeom prst="rect">
            <a:avLst/>
          </a:prstGeom>
          <a:noFill/>
          <a:ln w="9525">
            <a:noFill/>
            <a:miter lim="800000"/>
            <a:headEnd/>
            <a:tailEnd/>
          </a:ln>
        </p:spPr>
        <p:txBody>
          <a:bodyPr>
            <a:spAutoFit/>
          </a:bodyPr>
          <a:lstStyle/>
          <a:p>
            <a:r>
              <a:rPr lang="es-ES" sz="1100" b="1">
                <a:latin typeface="Calibri" pitchFamily="34" charset="0"/>
              </a:rPr>
              <a:t>PJ</a:t>
            </a:r>
          </a:p>
        </p:txBody>
      </p:sp>
      <p:sp>
        <p:nvSpPr>
          <p:cNvPr id="25" name="24 Rectángulo"/>
          <p:cNvSpPr/>
          <p:nvPr/>
        </p:nvSpPr>
        <p:spPr>
          <a:xfrm>
            <a:off x="7848600" y="2565400"/>
            <a:ext cx="431800" cy="215900"/>
          </a:xfrm>
          <a:prstGeom prst="rect">
            <a:avLst/>
          </a:prstGeom>
          <a:solidFill>
            <a:srgbClr val="ABA3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60" name="25 CuadroTexto"/>
          <p:cNvSpPr txBox="1">
            <a:spLocks noChangeArrowheads="1"/>
          </p:cNvSpPr>
          <p:nvPr/>
        </p:nvSpPr>
        <p:spPr bwMode="auto">
          <a:xfrm>
            <a:off x="8280400" y="2420938"/>
            <a:ext cx="792163" cy="431800"/>
          </a:xfrm>
          <a:prstGeom prst="rect">
            <a:avLst/>
          </a:prstGeom>
          <a:noFill/>
          <a:ln w="9525">
            <a:noFill/>
            <a:miter lim="800000"/>
            <a:headEnd/>
            <a:tailEnd/>
          </a:ln>
        </p:spPr>
        <p:txBody>
          <a:bodyPr>
            <a:spAutoFit/>
          </a:bodyPr>
          <a:lstStyle/>
          <a:p>
            <a:r>
              <a:rPr lang="es-ES" sz="1100" b="1">
                <a:latin typeface="Calibri" pitchFamily="34" charset="0"/>
              </a:rPr>
              <a:t>Lecho tumoral</a:t>
            </a:r>
          </a:p>
        </p:txBody>
      </p:sp>
      <p:sp>
        <p:nvSpPr>
          <p:cNvPr id="27" name="26 Rectángulo"/>
          <p:cNvSpPr/>
          <p:nvPr/>
        </p:nvSpPr>
        <p:spPr>
          <a:xfrm>
            <a:off x="7848600" y="3284538"/>
            <a:ext cx="431800" cy="215900"/>
          </a:xfrm>
          <a:prstGeom prst="rect">
            <a:avLst/>
          </a:prstGeom>
          <a:solidFill>
            <a:srgbClr val="56B6B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62" name="27 CuadroTexto"/>
          <p:cNvSpPr txBox="1">
            <a:spLocks noChangeArrowheads="1"/>
          </p:cNvSpPr>
          <p:nvPr/>
        </p:nvSpPr>
        <p:spPr bwMode="auto">
          <a:xfrm>
            <a:off x="8353425" y="3284538"/>
            <a:ext cx="719138" cy="261937"/>
          </a:xfrm>
          <a:prstGeom prst="rect">
            <a:avLst/>
          </a:prstGeom>
          <a:noFill/>
          <a:ln w="9525">
            <a:noFill/>
            <a:miter lim="800000"/>
            <a:headEnd/>
            <a:tailEnd/>
          </a:ln>
        </p:spPr>
        <p:txBody>
          <a:bodyPr>
            <a:spAutoFit/>
          </a:bodyPr>
          <a:lstStyle/>
          <a:p>
            <a:r>
              <a:rPr lang="es-ES" sz="1100" b="1">
                <a:latin typeface="Calibri" pitchFamily="34" charset="0"/>
              </a:rPr>
              <a:t>Región 9</a:t>
            </a:r>
          </a:p>
        </p:txBody>
      </p:sp>
      <p:sp>
        <p:nvSpPr>
          <p:cNvPr id="29" name="28 Rectángulo"/>
          <p:cNvSpPr/>
          <p:nvPr/>
        </p:nvSpPr>
        <p:spPr>
          <a:xfrm>
            <a:off x="7848600" y="3644900"/>
            <a:ext cx="431800" cy="215900"/>
          </a:xfrm>
          <a:prstGeom prst="rect">
            <a:avLst/>
          </a:prstGeom>
          <a:solidFill>
            <a:srgbClr val="9DA96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31764" name="29 CuadroTexto"/>
          <p:cNvSpPr txBox="1">
            <a:spLocks noChangeArrowheads="1"/>
          </p:cNvSpPr>
          <p:nvPr/>
        </p:nvSpPr>
        <p:spPr bwMode="auto">
          <a:xfrm>
            <a:off x="8353425" y="3644900"/>
            <a:ext cx="863600" cy="261938"/>
          </a:xfrm>
          <a:prstGeom prst="rect">
            <a:avLst/>
          </a:prstGeom>
          <a:noFill/>
          <a:ln w="9525">
            <a:noFill/>
            <a:miter lim="800000"/>
            <a:headEnd/>
            <a:tailEnd/>
          </a:ln>
        </p:spPr>
        <p:txBody>
          <a:bodyPr>
            <a:spAutoFit/>
          </a:bodyPr>
          <a:lstStyle/>
          <a:p>
            <a:r>
              <a:rPr lang="es-ES" sz="1100" b="1">
                <a:latin typeface="Calibri" pitchFamily="34" charset="0"/>
              </a:rPr>
              <a:t>Región 14</a:t>
            </a:r>
          </a:p>
        </p:txBody>
      </p:sp>
      <p:sp>
        <p:nvSpPr>
          <p:cNvPr id="31" name="Rectángulo 55"/>
          <p:cNvSpPr/>
          <p:nvPr/>
        </p:nvSpPr>
        <p:spPr>
          <a:xfrm>
            <a:off x="3132138" y="44450"/>
            <a:ext cx="2119312" cy="744538"/>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ES" sz="1400" dirty="0" err="1">
                <a:solidFill>
                  <a:schemeClr val="tx1"/>
                </a:solidFill>
              </a:rPr>
              <a:t>Adyuvancia</a:t>
            </a:r>
            <a:endParaRPr lang="es-ES" sz="1400" dirty="0">
              <a:solidFill>
                <a:schemeClr val="tx1"/>
              </a:solidFill>
            </a:endParaRPr>
          </a:p>
          <a:p>
            <a:pPr algn="ctr" fontAlgn="auto">
              <a:spcBef>
                <a:spcPts val="0"/>
              </a:spcBef>
              <a:spcAft>
                <a:spcPts val="0"/>
              </a:spcAft>
              <a:defRPr/>
            </a:pPr>
            <a:r>
              <a:rPr lang="es-ES" sz="1400" dirty="0">
                <a:solidFill>
                  <a:schemeClr val="tx1"/>
                </a:solidFill>
              </a:rPr>
              <a:t>Páncreas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Rectangle 2"/>
          <p:cNvSpPr>
            <a:spLocks noGrp="1"/>
          </p:cNvSpPr>
          <p:nvPr>
            <p:ph type="title"/>
          </p:nvPr>
        </p:nvSpPr>
        <p:spPr/>
        <p:txBody>
          <a:bodyPr/>
          <a:lstStyle/>
          <a:p>
            <a:r>
              <a:rPr lang="es-ES" smtClean="0"/>
              <a:t>Autores:</a:t>
            </a:r>
          </a:p>
        </p:txBody>
      </p:sp>
      <p:sp>
        <p:nvSpPr>
          <p:cNvPr id="14338" name="Rectangle 3"/>
          <p:cNvSpPr>
            <a:spLocks noGrp="1"/>
          </p:cNvSpPr>
          <p:nvPr>
            <p:ph type="body" idx="1"/>
          </p:nvPr>
        </p:nvSpPr>
        <p:spPr/>
        <p:txBody>
          <a:bodyPr/>
          <a:lstStyle/>
          <a:p>
            <a:pPr>
              <a:lnSpc>
                <a:spcPct val="90000"/>
              </a:lnSpc>
              <a:buFont typeface="Arial" charset="0"/>
              <a:buNone/>
            </a:pPr>
            <a:r>
              <a:rPr lang="es-ES" sz="2800" smtClean="0"/>
              <a:t>	</a:t>
            </a:r>
          </a:p>
          <a:p>
            <a:pPr>
              <a:lnSpc>
                <a:spcPct val="90000"/>
              </a:lnSpc>
            </a:pPr>
            <a:r>
              <a:rPr lang="es-ES" sz="2800" smtClean="0"/>
              <a:t>Ovidio Hernando - Hospital Universitario Madrid Sanchinarro</a:t>
            </a:r>
          </a:p>
          <a:p>
            <a:pPr>
              <a:lnSpc>
                <a:spcPct val="90000"/>
              </a:lnSpc>
            </a:pPr>
            <a:r>
              <a:rPr lang="es-ES" sz="2800" smtClean="0"/>
              <a:t>Mercedes López -Hospital Universitario Madrid Sanchinarro</a:t>
            </a:r>
          </a:p>
          <a:p>
            <a:pPr>
              <a:lnSpc>
                <a:spcPct val="90000"/>
              </a:lnSpc>
            </a:pPr>
            <a:r>
              <a:rPr lang="es-ES" sz="2800" smtClean="0"/>
              <a:t>Blanca Ludeña -Hospital Universitario de Fuenlabrada</a:t>
            </a:r>
          </a:p>
          <a:p>
            <a:pPr>
              <a:lnSpc>
                <a:spcPct val="90000"/>
              </a:lnSpc>
            </a:pPr>
            <a:r>
              <a:rPr lang="es-ES" sz="2800" smtClean="0"/>
              <a:t>Maria Victoria de Torres -Hospital Universitario de Fuenlabrada</a:t>
            </a:r>
          </a:p>
          <a:p>
            <a:pPr>
              <a:lnSpc>
                <a:spcPct val="90000"/>
              </a:lnSpc>
            </a:pPr>
            <a:r>
              <a:rPr lang="es-ES" sz="2800" smtClean="0"/>
              <a:t>Eva Fernandez -Hospital Universitario Ramón y Cajal </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2769" name="Picture 2" descr="C:\Documents and Settings\mgarciaaranda\Escritorio\Colangio intra\GILLORENZOPAULA_1006056_ScreenShot5.png"/>
          <p:cNvPicPr>
            <a:picLocks noChangeAspect="1" noChangeArrowheads="1"/>
          </p:cNvPicPr>
          <p:nvPr/>
        </p:nvPicPr>
        <p:blipFill>
          <a:blip r:embed="rId2"/>
          <a:srcRect l="15422" t="9526" r="37375" b="47325"/>
          <a:stretch>
            <a:fillRect/>
          </a:stretch>
        </p:blipFill>
        <p:spPr bwMode="auto">
          <a:xfrm>
            <a:off x="323850" y="115888"/>
            <a:ext cx="3527425" cy="2732087"/>
          </a:xfrm>
          <a:prstGeom prst="rect">
            <a:avLst/>
          </a:prstGeom>
          <a:noFill/>
          <a:ln w="9525">
            <a:noFill/>
            <a:miter lim="800000"/>
            <a:headEnd/>
            <a:tailEnd/>
          </a:ln>
        </p:spPr>
      </p:pic>
      <p:pic>
        <p:nvPicPr>
          <p:cNvPr id="32770" name="Picture 2" descr="C:\Documents and Settings\mgarciaaranda\Escritorio\Colangio intra\GILLORENZOPAULA_1006056_ScreenShot7.png"/>
          <p:cNvPicPr>
            <a:picLocks noChangeAspect="1" noChangeArrowheads="1"/>
          </p:cNvPicPr>
          <p:nvPr/>
        </p:nvPicPr>
        <p:blipFill>
          <a:blip r:embed="rId3"/>
          <a:srcRect l="20427" t="9412" r="37314" b="54401"/>
          <a:stretch>
            <a:fillRect/>
          </a:stretch>
        </p:blipFill>
        <p:spPr bwMode="auto">
          <a:xfrm>
            <a:off x="4140200" y="115888"/>
            <a:ext cx="3671888" cy="2736850"/>
          </a:xfrm>
          <a:prstGeom prst="rect">
            <a:avLst/>
          </a:prstGeom>
          <a:noFill/>
          <a:ln w="9525">
            <a:noFill/>
            <a:miter lim="800000"/>
            <a:headEnd/>
            <a:tailEnd/>
          </a:ln>
        </p:spPr>
      </p:pic>
      <p:pic>
        <p:nvPicPr>
          <p:cNvPr id="32771" name="Picture 2" descr="C:\Documents and Settings\mgarciaaranda\Escritorio\Colangio intra\GILLORENZOPAULA_1006056_ScreenShot12.png"/>
          <p:cNvPicPr>
            <a:picLocks noChangeAspect="1" noChangeArrowheads="1"/>
          </p:cNvPicPr>
          <p:nvPr/>
        </p:nvPicPr>
        <p:blipFill>
          <a:blip r:embed="rId4"/>
          <a:srcRect l="17567" t="10080" r="34590" b="54691"/>
          <a:stretch>
            <a:fillRect/>
          </a:stretch>
        </p:blipFill>
        <p:spPr bwMode="auto">
          <a:xfrm>
            <a:off x="323850" y="3213100"/>
            <a:ext cx="3527425" cy="2376488"/>
          </a:xfrm>
          <a:prstGeom prst="rect">
            <a:avLst/>
          </a:prstGeom>
          <a:noFill/>
          <a:ln w="9525">
            <a:noFill/>
            <a:miter lim="800000"/>
            <a:headEnd/>
            <a:tailEnd/>
          </a:ln>
        </p:spPr>
      </p:pic>
      <p:pic>
        <p:nvPicPr>
          <p:cNvPr id="32772" name="Picture 2" descr="C:\Documents and Settings\mgarciaaranda\Escritorio\Colangio intra\GILLORENZOPAULA_1006056_ScreenShot18.png"/>
          <p:cNvPicPr>
            <a:picLocks noChangeAspect="1" noChangeArrowheads="1"/>
          </p:cNvPicPr>
          <p:nvPr/>
        </p:nvPicPr>
        <p:blipFill>
          <a:blip r:embed="rId5"/>
          <a:srcRect l="17123" t="8929" r="31937" b="52148"/>
          <a:stretch>
            <a:fillRect/>
          </a:stretch>
        </p:blipFill>
        <p:spPr bwMode="auto">
          <a:xfrm>
            <a:off x="4140200" y="3213100"/>
            <a:ext cx="3671888" cy="2376488"/>
          </a:xfrm>
          <a:prstGeom prst="rect">
            <a:avLst/>
          </a:prstGeom>
          <a:noFill/>
          <a:ln w="9525">
            <a:noFill/>
            <a:miter lim="800000"/>
            <a:headEnd/>
            <a:tailEnd/>
          </a:ln>
        </p:spPr>
      </p:pic>
      <p:sp>
        <p:nvSpPr>
          <p:cNvPr id="17" name="16 Rectángulo"/>
          <p:cNvSpPr/>
          <p:nvPr/>
        </p:nvSpPr>
        <p:spPr>
          <a:xfrm>
            <a:off x="6700838" y="5895975"/>
            <a:ext cx="1008062"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CTV</a:t>
            </a:r>
          </a:p>
        </p:txBody>
      </p:sp>
      <p:sp>
        <p:nvSpPr>
          <p:cNvPr id="18" name="17 Rectángulo"/>
          <p:cNvSpPr/>
          <p:nvPr/>
        </p:nvSpPr>
        <p:spPr>
          <a:xfrm>
            <a:off x="6934200" y="6226175"/>
            <a:ext cx="2057400" cy="731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PTV (=CTV+5mm en el ejemplo) </a:t>
            </a:r>
          </a:p>
        </p:txBody>
      </p:sp>
      <p:sp>
        <p:nvSpPr>
          <p:cNvPr id="19" name="18 Rectángulo"/>
          <p:cNvSpPr/>
          <p:nvPr/>
        </p:nvSpPr>
        <p:spPr>
          <a:xfrm>
            <a:off x="6629400" y="6399213"/>
            <a:ext cx="336550" cy="269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0" name="19 Rectángulo"/>
          <p:cNvSpPr/>
          <p:nvPr/>
        </p:nvSpPr>
        <p:spPr>
          <a:xfrm>
            <a:off x="6629400" y="5895975"/>
            <a:ext cx="336550" cy="269875"/>
          </a:xfrm>
          <a:prstGeom prst="rect">
            <a:avLst/>
          </a:prstGeom>
          <a:solidFill>
            <a:srgbClr val="F21AA5"/>
          </a:solidFill>
          <a:ln>
            <a:solidFill>
              <a:srgbClr val="F21AA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1" name="20 Rectángulo"/>
          <p:cNvSpPr/>
          <p:nvPr/>
        </p:nvSpPr>
        <p:spPr>
          <a:xfrm>
            <a:off x="1042988" y="5949950"/>
            <a:ext cx="5329237" cy="35877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chemeClr val="tx1"/>
                </a:solidFill>
              </a:rPr>
              <a:t>Ejemplo: Tumor de </a:t>
            </a:r>
            <a:r>
              <a:rPr lang="es-ES" dirty="0" err="1">
                <a:solidFill>
                  <a:schemeClr val="tx1"/>
                </a:solidFill>
              </a:rPr>
              <a:t>Klastkin</a:t>
            </a:r>
            <a:r>
              <a:rPr lang="es-ES" dirty="0">
                <a:solidFill>
                  <a:schemeClr val="tx1"/>
                </a:solidFill>
              </a:rPr>
              <a:t> </a:t>
            </a:r>
            <a:r>
              <a:rPr lang="es-ES" dirty="0" err="1">
                <a:solidFill>
                  <a:schemeClr val="tx1"/>
                </a:solidFill>
              </a:rPr>
              <a:t>Bismuth</a:t>
            </a:r>
            <a:r>
              <a:rPr lang="es-ES" dirty="0">
                <a:solidFill>
                  <a:schemeClr val="tx1"/>
                </a:solidFill>
              </a:rPr>
              <a:t> IV</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eaLnBrk="1" fontAlgn="auto" hangingPunct="1">
              <a:spcAft>
                <a:spcPts val="0"/>
              </a:spcAft>
              <a:defRPr/>
            </a:pPr>
            <a:r>
              <a:rPr lang="es-ES" dirty="0" smtClean="0"/>
              <a:t>Colangiocarcinoma de vía biliar extrahepática o distal.</a:t>
            </a:r>
            <a:endParaRPr lang="es-ES" dirty="0"/>
          </a:p>
        </p:txBody>
      </p:sp>
      <p:sp>
        <p:nvSpPr>
          <p:cNvPr id="3" name="2 Marcador de contenido"/>
          <p:cNvSpPr>
            <a:spLocks noGrp="1"/>
          </p:cNvSpPr>
          <p:nvPr>
            <p:ph idx="1"/>
          </p:nvPr>
        </p:nvSpPr>
        <p:spPr>
          <a:xfrm>
            <a:off x="304800" y="1600200"/>
            <a:ext cx="8534400" cy="4525963"/>
          </a:xfrm>
        </p:spPr>
        <p:txBody>
          <a:bodyPr rtlCol="0">
            <a:normAutofit lnSpcReduction="10000"/>
          </a:bodyPr>
          <a:lstStyle/>
          <a:p>
            <a:pPr eaLnBrk="1" fontAlgn="auto" hangingPunct="1">
              <a:spcAft>
                <a:spcPts val="0"/>
              </a:spcAft>
              <a:buFont typeface="Arial" pitchFamily="34" charset="0"/>
              <a:buChar char="•"/>
              <a:defRPr/>
            </a:pPr>
            <a:r>
              <a:rPr lang="es-ES" dirty="0" smtClean="0"/>
              <a:t>La afectación linfática más frecuente es en territorios duodenales y pancreáticos.</a:t>
            </a:r>
          </a:p>
          <a:p>
            <a:pPr eaLnBrk="1" fontAlgn="auto" hangingPunct="1">
              <a:spcAft>
                <a:spcPts val="0"/>
              </a:spcAft>
              <a:buFont typeface="Arial" pitchFamily="34" charset="0"/>
              <a:buChar char="•"/>
              <a:defRPr/>
            </a:pPr>
            <a:r>
              <a:rPr lang="es-ES" dirty="0" smtClean="0"/>
              <a:t>Los más frecuentes (basadas en la clasificación japonesa, ver anexo 1) :</a:t>
            </a:r>
          </a:p>
          <a:p>
            <a:pPr lvl="1" eaLnBrk="1" fontAlgn="auto" hangingPunct="1">
              <a:spcAft>
                <a:spcPts val="0"/>
              </a:spcAft>
              <a:buFont typeface="Arial" pitchFamily="34" charset="0"/>
              <a:buChar char="–"/>
              <a:defRPr/>
            </a:pPr>
            <a:r>
              <a:rPr lang="es-ES" dirty="0" err="1" smtClean="0"/>
              <a:t>Pancreaticoduodenales</a:t>
            </a:r>
            <a:r>
              <a:rPr lang="es-ES" dirty="0" smtClean="0"/>
              <a:t> posteriores (13) en 35%</a:t>
            </a:r>
          </a:p>
          <a:p>
            <a:pPr lvl="1" eaLnBrk="1" fontAlgn="auto" hangingPunct="1">
              <a:spcAft>
                <a:spcPts val="0"/>
              </a:spcAft>
              <a:buFont typeface="Arial" pitchFamily="34" charset="0"/>
              <a:buChar char="–"/>
              <a:defRPr/>
            </a:pPr>
            <a:r>
              <a:rPr lang="es-ES" dirty="0" smtClean="0"/>
              <a:t>Ligamento </a:t>
            </a:r>
            <a:r>
              <a:rPr lang="es-ES" dirty="0" err="1" smtClean="0"/>
              <a:t>hepatoduodenal</a:t>
            </a:r>
            <a:r>
              <a:rPr lang="es-ES" dirty="0" smtClean="0"/>
              <a:t> (12) 35%</a:t>
            </a:r>
          </a:p>
          <a:p>
            <a:pPr lvl="1" eaLnBrk="1" fontAlgn="auto" hangingPunct="1">
              <a:spcAft>
                <a:spcPts val="0"/>
              </a:spcAft>
              <a:buFont typeface="Arial" pitchFamily="34" charset="0"/>
              <a:buChar char="–"/>
              <a:defRPr/>
            </a:pPr>
            <a:r>
              <a:rPr lang="es-ES" dirty="0" smtClean="0"/>
              <a:t>Arteria hepática común (8) 30%</a:t>
            </a:r>
          </a:p>
          <a:p>
            <a:pPr lvl="1" eaLnBrk="1" fontAlgn="auto" hangingPunct="1">
              <a:spcAft>
                <a:spcPts val="0"/>
              </a:spcAft>
              <a:buFont typeface="Arial" pitchFamily="34" charset="0"/>
              <a:buChar char="–"/>
              <a:defRPr/>
            </a:pPr>
            <a:r>
              <a:rPr lang="es-ES" dirty="0" err="1" smtClean="0"/>
              <a:t>Paraaórticos</a:t>
            </a:r>
            <a:r>
              <a:rPr lang="es-ES" dirty="0" smtClean="0"/>
              <a:t> (16) 25% (asociada, sobre todo a invasión del parénquima pancreático)</a:t>
            </a:r>
            <a:endParaRPr lang="es-E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2"/>
          <a:srcRect/>
          <a:stretch>
            <a:fillRect/>
          </a:stretch>
        </p:blipFill>
        <p:spPr bwMode="auto">
          <a:xfrm>
            <a:off x="762000" y="1309688"/>
            <a:ext cx="7620000" cy="4238625"/>
          </a:xfrm>
          <a:prstGeom prst="rect">
            <a:avLst/>
          </a:prstGeom>
          <a:noFill/>
          <a:ln w="9525">
            <a:noFill/>
            <a:miter lim="800000"/>
            <a:headEnd/>
            <a:tailEnd/>
          </a:ln>
        </p:spPr>
      </p:pic>
      <p:sp>
        <p:nvSpPr>
          <p:cNvPr id="6" name="2 Marcador de contenido"/>
          <p:cNvSpPr txBox="1">
            <a:spLocks/>
          </p:cNvSpPr>
          <p:nvPr/>
        </p:nvSpPr>
        <p:spPr>
          <a:xfrm>
            <a:off x="250825" y="5661025"/>
            <a:ext cx="5483225" cy="1008063"/>
          </a:xfrm>
          <a:prstGeom prst="rect">
            <a:avLst/>
          </a:prstGeom>
        </p:spPr>
        <p:txBody>
          <a:bodyPr>
            <a:normAutofit fontScale="55000" lnSpcReduction="20000"/>
          </a:bodyPr>
          <a:lstStyle/>
          <a:p>
            <a:pPr algn="ctr" fontAlgn="auto">
              <a:spcBef>
                <a:spcPct val="20000"/>
              </a:spcBef>
              <a:spcAft>
                <a:spcPts val="0"/>
              </a:spcAft>
              <a:buFont typeface="Arial" pitchFamily="34" charset="0"/>
              <a:buNone/>
              <a:defRPr/>
            </a:pPr>
            <a:r>
              <a:rPr lang="es-ES" sz="3200" dirty="0">
                <a:latin typeface="+mn-lt"/>
                <a:cs typeface="+mn-cs"/>
              </a:rPr>
              <a:t>Clasificación de las regiones ganglionares de interés en la delimitación de los volúmenes de tratamiento en tumores pancreáticos y de vía biliar. </a:t>
            </a:r>
          </a:p>
        </p:txBody>
      </p:sp>
      <p:sp>
        <p:nvSpPr>
          <p:cNvPr id="7" name="1 Título"/>
          <p:cNvSpPr txBox="1">
            <a:spLocks/>
          </p:cNvSpPr>
          <p:nvPr/>
        </p:nvSpPr>
        <p:spPr>
          <a:xfrm>
            <a:off x="457200" y="76200"/>
            <a:ext cx="8229600" cy="1143000"/>
          </a:xfrm>
          <a:prstGeom prst="rect">
            <a:avLst/>
          </a:prstGeom>
        </p:spPr>
        <p:txBody>
          <a:bodyPr anchor="ctr">
            <a:normAutofit fontScale="90000" lnSpcReduction="20000"/>
          </a:bodyPr>
          <a:lstStyle/>
          <a:p>
            <a:pPr algn="ctr" fontAlgn="auto">
              <a:spcAft>
                <a:spcPts val="0"/>
              </a:spcAft>
              <a:defRPr/>
            </a:pPr>
            <a:r>
              <a:rPr lang="en-US" sz="4400" dirty="0">
                <a:latin typeface="+mj-lt"/>
                <a:ea typeface="+mj-ea"/>
                <a:cs typeface="+mj-cs"/>
              </a:rPr>
              <a:t>ANEXO 1:</a:t>
            </a:r>
          </a:p>
          <a:p>
            <a:pPr algn="ctr" fontAlgn="auto">
              <a:spcAft>
                <a:spcPts val="0"/>
              </a:spcAft>
              <a:defRPr/>
            </a:pPr>
            <a:r>
              <a:rPr lang="en-US" sz="4400" dirty="0">
                <a:latin typeface="+mj-lt"/>
                <a:ea typeface="+mj-ea"/>
                <a:cs typeface="+mj-cs"/>
              </a:rPr>
              <a:t>Japan Pancreas Society  Classification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395288" y="333375"/>
            <a:ext cx="8229600" cy="5832475"/>
          </a:xfrm>
        </p:spPr>
        <p:txBody>
          <a:bodyPr rtlCol="0">
            <a:normAutofit fontScale="55000" lnSpcReduction="20000"/>
          </a:bodyPr>
          <a:lstStyle/>
          <a:p>
            <a:pPr eaLnBrk="1" fontAlgn="auto" hangingPunct="1">
              <a:spcAft>
                <a:spcPts val="0"/>
              </a:spcAft>
              <a:buFont typeface="Arial" pitchFamily="34" charset="0"/>
              <a:buChar char="•"/>
              <a:defRPr/>
            </a:pPr>
            <a:r>
              <a:rPr lang="es-ES" dirty="0" smtClean="0"/>
              <a:t>1- </a:t>
            </a:r>
            <a:r>
              <a:rPr lang="es-ES" dirty="0" err="1" smtClean="0"/>
              <a:t>Paracardiales</a:t>
            </a:r>
            <a:r>
              <a:rPr lang="es-ES" dirty="0" smtClean="0"/>
              <a:t> derechos: Localizados en la unión </a:t>
            </a:r>
            <a:r>
              <a:rPr lang="es-ES" dirty="0" err="1" smtClean="0"/>
              <a:t>gastroesofágica</a:t>
            </a:r>
            <a:r>
              <a:rPr lang="es-ES" dirty="0" smtClean="0"/>
              <a:t>, a lo largo de la rama de la gástrica izquierda.</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2- </a:t>
            </a:r>
            <a:r>
              <a:rPr lang="es-ES" dirty="0" err="1" smtClean="0"/>
              <a:t>Paracardiales</a:t>
            </a:r>
            <a:r>
              <a:rPr lang="es-ES" dirty="0" smtClean="0"/>
              <a:t> izquierdos: Localizados al a izquierda del cardias. Incluye los ganglios alrededor de las ramas </a:t>
            </a:r>
            <a:r>
              <a:rPr lang="es-ES" dirty="0" err="1" smtClean="0"/>
              <a:t>cardioesofágicas</a:t>
            </a:r>
            <a:r>
              <a:rPr lang="es-ES" dirty="0" smtClean="0"/>
              <a:t> de las arteria diafragmática inferior. </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3- Curvatura gástrica menor: Localizados en la curvatura menor del estómago, a lo largo de la rama inferior de la arteria gástrica izquierda.</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4- Curvatura gástrica mayor:  Localizados alrededor de las arterias </a:t>
            </a:r>
            <a:r>
              <a:rPr lang="es-ES" dirty="0" err="1" smtClean="0"/>
              <a:t>gastroepiploicas</a:t>
            </a:r>
            <a:r>
              <a:rPr lang="es-ES" dirty="0" smtClean="0"/>
              <a:t>, por tanto cerca de la curvatura mayor del estómago, basándose en la circulación </a:t>
            </a:r>
            <a:r>
              <a:rPr lang="es-ES" dirty="0" err="1" smtClean="0"/>
              <a:t>sanguinea</a:t>
            </a:r>
            <a:r>
              <a:rPr lang="es-ES" dirty="0" smtClean="0"/>
              <a:t> se subdividen en: </a:t>
            </a:r>
          </a:p>
          <a:p>
            <a:pPr eaLnBrk="1" fontAlgn="auto" hangingPunct="1">
              <a:spcAft>
                <a:spcPts val="0"/>
              </a:spcAft>
              <a:buFont typeface="Arial" pitchFamily="34" charset="0"/>
              <a:buChar char="•"/>
              <a:defRPr/>
            </a:pPr>
            <a:endParaRPr lang="es-ES" dirty="0" smtClean="0"/>
          </a:p>
          <a:p>
            <a:pPr lvl="1" eaLnBrk="1" fontAlgn="auto" hangingPunct="1">
              <a:spcAft>
                <a:spcPts val="0"/>
              </a:spcAft>
              <a:buFont typeface="Arial" pitchFamily="34" charset="0"/>
              <a:buChar char="–"/>
              <a:defRPr/>
            </a:pPr>
            <a:r>
              <a:rPr lang="es-ES" dirty="0" smtClean="0"/>
              <a:t>4d Vasos </a:t>
            </a:r>
            <a:r>
              <a:rPr lang="es-ES" dirty="0" err="1" smtClean="0"/>
              <a:t>gastroepiplóicos</a:t>
            </a:r>
            <a:r>
              <a:rPr lang="es-ES" dirty="0" smtClean="0"/>
              <a:t> derechos, alrededor de la arteria </a:t>
            </a:r>
            <a:r>
              <a:rPr lang="es-ES" dirty="0" err="1" smtClean="0"/>
              <a:t>gastroepiplóica</a:t>
            </a:r>
            <a:r>
              <a:rPr lang="es-ES" dirty="0" smtClean="0"/>
              <a:t> derecha por debajo del nivel de la primera colateral que conduce al estómago</a:t>
            </a:r>
          </a:p>
          <a:p>
            <a:pPr lvl="1" eaLnBrk="1" fontAlgn="auto" hangingPunct="1">
              <a:spcAft>
                <a:spcPts val="0"/>
              </a:spcAft>
              <a:buFont typeface="Arial" pitchFamily="34" charset="0"/>
              <a:buNone/>
              <a:defRPr/>
            </a:pPr>
            <a:endParaRPr lang="es-ES" dirty="0" smtClean="0"/>
          </a:p>
          <a:p>
            <a:pPr lvl="1" eaLnBrk="1" fontAlgn="auto" hangingPunct="1">
              <a:spcAft>
                <a:spcPts val="0"/>
              </a:spcAft>
              <a:buFont typeface="Arial" pitchFamily="34" charset="0"/>
              <a:buChar char="–"/>
              <a:defRPr/>
            </a:pPr>
            <a:r>
              <a:rPr lang="es-ES" dirty="0" smtClean="0"/>
              <a:t>4s ganglios izquierdos, a su vez subdivididos en</a:t>
            </a:r>
          </a:p>
          <a:p>
            <a:pPr lvl="1" eaLnBrk="1" fontAlgn="auto" hangingPunct="1">
              <a:spcAft>
                <a:spcPts val="0"/>
              </a:spcAft>
              <a:buFont typeface="Arial" pitchFamily="34" charset="0"/>
              <a:buNone/>
              <a:defRPr/>
            </a:pPr>
            <a:endParaRPr lang="es-ES" dirty="0" smtClean="0"/>
          </a:p>
          <a:p>
            <a:pPr lvl="2" eaLnBrk="1" fontAlgn="auto" hangingPunct="1">
              <a:spcAft>
                <a:spcPts val="0"/>
              </a:spcAft>
              <a:buFont typeface="Arial" pitchFamily="34" charset="0"/>
              <a:buChar char="•"/>
              <a:defRPr/>
            </a:pPr>
            <a:r>
              <a:rPr lang="es-ES" dirty="0" smtClean="0"/>
              <a:t>Proximales, 4sa alrededor de los vasos gástricos cortos</a:t>
            </a:r>
          </a:p>
          <a:p>
            <a:pPr lvl="2" eaLnBrk="1" fontAlgn="auto" hangingPunct="1">
              <a:spcAft>
                <a:spcPts val="0"/>
              </a:spcAft>
              <a:buFont typeface="Arial" pitchFamily="34" charset="0"/>
              <a:buChar char="•"/>
              <a:defRPr/>
            </a:pPr>
            <a:r>
              <a:rPr lang="es-ES" dirty="0" smtClean="0"/>
              <a:t>Distales, 4sb alrededor de los vasos gastroepiplóicos izquierdos, localizados a lo largo de la arteria gastroepiplóica izquierda</a:t>
            </a:r>
          </a:p>
          <a:p>
            <a:pPr eaLnBrk="1" fontAlgn="auto" hangingPunct="1">
              <a:spcAft>
                <a:spcPts val="0"/>
              </a:spcAft>
              <a:buFont typeface="Arial" pitchFamily="34" charset="0"/>
              <a:buChar char="•"/>
              <a:defRPr/>
            </a:pPr>
            <a:endParaRPr lang="es-E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49275"/>
            <a:ext cx="8229600" cy="5576888"/>
          </a:xfrm>
        </p:spPr>
        <p:txBody>
          <a:bodyPr rtlCol="0">
            <a:normAutofit fontScale="70000" lnSpcReduction="20000"/>
          </a:bodyPr>
          <a:lstStyle/>
          <a:p>
            <a:pPr eaLnBrk="1" fontAlgn="auto" hangingPunct="1">
              <a:spcAft>
                <a:spcPts val="0"/>
              </a:spcAft>
              <a:buFont typeface="Arial" pitchFamily="34" charset="0"/>
              <a:buChar char="•"/>
              <a:defRPr/>
            </a:pPr>
            <a:r>
              <a:rPr lang="es-ES" dirty="0" smtClean="0"/>
              <a:t>5- </a:t>
            </a:r>
            <a:r>
              <a:rPr lang="es-ES" dirty="0" err="1" smtClean="0"/>
              <a:t>Suprapilóricos</a:t>
            </a:r>
            <a:r>
              <a:rPr lang="es-ES" dirty="0" smtClean="0"/>
              <a:t>: Localizados alrededor de la arteria gástrica izquierda y cercanos a la parte superior del píloro, por debajo de la región 3.</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6- </a:t>
            </a:r>
            <a:r>
              <a:rPr lang="es-ES" dirty="0" err="1" smtClean="0"/>
              <a:t>Subpilóricos</a:t>
            </a:r>
            <a:r>
              <a:rPr lang="es-ES" dirty="0" smtClean="0"/>
              <a:t>: Localizados a nivel de la parte inferior del píloro, alrededor de la arteria </a:t>
            </a:r>
            <a:r>
              <a:rPr lang="es-ES" dirty="0" err="1" smtClean="0"/>
              <a:t>gastroepiplóica</a:t>
            </a:r>
            <a:r>
              <a:rPr lang="es-ES" dirty="0" smtClean="0"/>
              <a:t> derecha, desde su punto de origen hasta el origen de la rama que se dirige a la curvatura mayor gástrica. </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7- Arteria gástrica izquierda:  A nivel de la arteria gástrica izquierda, entre su origen en el tronco celiaco y su terminación izquierda a nivel del estómago, donde se divide en sus dos ramas terminales. </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8- Arteria hepática común: A nivel de la arteria hepática común, desde su origen hasta el origen de la arteria </a:t>
            </a:r>
            <a:r>
              <a:rPr lang="es-ES" dirty="0" err="1" smtClean="0"/>
              <a:t>gastroduodenal</a:t>
            </a:r>
            <a:r>
              <a:rPr lang="es-ES" dirty="0" smtClean="0"/>
              <a:t>, se dividen en:</a:t>
            </a:r>
          </a:p>
          <a:p>
            <a:pPr lvl="1" eaLnBrk="1" fontAlgn="auto" hangingPunct="1">
              <a:spcAft>
                <a:spcPts val="0"/>
              </a:spcAft>
              <a:buFont typeface="Arial" pitchFamily="34" charset="0"/>
              <a:buChar char="–"/>
              <a:defRPr/>
            </a:pPr>
            <a:r>
              <a:rPr lang="es-ES" dirty="0" smtClean="0"/>
              <a:t>8a, grupo anteroposterior</a:t>
            </a:r>
          </a:p>
          <a:p>
            <a:pPr lvl="1" eaLnBrk="1" fontAlgn="auto" hangingPunct="1">
              <a:spcAft>
                <a:spcPts val="0"/>
              </a:spcAft>
              <a:buFont typeface="Arial" pitchFamily="34" charset="0"/>
              <a:buChar char="–"/>
              <a:defRPr/>
            </a:pPr>
            <a:r>
              <a:rPr lang="es-ES" dirty="0" smtClean="0"/>
              <a:t>8p, grupo posterior</a:t>
            </a:r>
            <a:endParaRPr lang="es-E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260350"/>
            <a:ext cx="8229600" cy="6048375"/>
          </a:xfrm>
        </p:spPr>
        <p:txBody>
          <a:bodyPr rtlCol="0">
            <a:normAutofit fontScale="62500" lnSpcReduction="20000"/>
          </a:bodyPr>
          <a:lstStyle/>
          <a:p>
            <a:pPr eaLnBrk="1" fontAlgn="auto" hangingPunct="1">
              <a:spcAft>
                <a:spcPts val="0"/>
              </a:spcAft>
              <a:buFont typeface="Arial" pitchFamily="34" charset="0"/>
              <a:buChar char="•"/>
              <a:defRPr/>
            </a:pPr>
            <a:r>
              <a:rPr lang="es-ES" dirty="0" smtClean="0"/>
              <a:t>9- Tronco Celiaco: Alrededor del tronco celiaco, incluye ganglios alrededor del origen de la arteria hepática y esplénica. </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10- </a:t>
            </a:r>
            <a:r>
              <a:rPr lang="es-ES" dirty="0" err="1" smtClean="0"/>
              <a:t>Hilio</a:t>
            </a:r>
            <a:r>
              <a:rPr lang="es-ES" dirty="0" smtClean="0"/>
              <a:t> esplénico: A nivel del </a:t>
            </a:r>
            <a:r>
              <a:rPr lang="es-ES" dirty="0" err="1" smtClean="0"/>
              <a:t>hilio</a:t>
            </a:r>
            <a:r>
              <a:rPr lang="es-ES" dirty="0" smtClean="0"/>
              <a:t> esplénico más allá de la cola del páncreas; se separan de los ganglios de la región 4sb por la primera colateral gástrica de la arteria </a:t>
            </a:r>
            <a:r>
              <a:rPr lang="es-ES" dirty="0" err="1" smtClean="0"/>
              <a:t>gastroepiplóica</a:t>
            </a:r>
            <a:r>
              <a:rPr lang="es-ES" dirty="0" smtClean="0"/>
              <a:t>.</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11- Arteria esplénica: Ganglios alrededor de la arteria esplénica, el tronco celiaco y la parte final de la cola del páncreas, se subdividen en:</a:t>
            </a:r>
          </a:p>
          <a:p>
            <a:pPr lvl="1" eaLnBrk="1" fontAlgn="auto" hangingPunct="1">
              <a:spcAft>
                <a:spcPts val="0"/>
              </a:spcAft>
              <a:buFont typeface="Arial" pitchFamily="34" charset="0"/>
              <a:buChar char="–"/>
              <a:defRPr/>
            </a:pPr>
            <a:r>
              <a:rPr lang="es-ES" dirty="0" smtClean="0"/>
              <a:t>11p, proximales</a:t>
            </a:r>
          </a:p>
          <a:p>
            <a:pPr lvl="1" eaLnBrk="1" fontAlgn="auto" hangingPunct="1">
              <a:spcAft>
                <a:spcPts val="0"/>
              </a:spcAft>
              <a:buFont typeface="Arial" pitchFamily="34" charset="0"/>
              <a:buChar char="–"/>
              <a:defRPr/>
            </a:pPr>
            <a:r>
              <a:rPr lang="es-ES" dirty="0" smtClean="0"/>
              <a:t>11d, distales</a:t>
            </a:r>
          </a:p>
          <a:p>
            <a:pPr lvl="1"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12- Ligamento </a:t>
            </a:r>
            <a:r>
              <a:rPr lang="es-ES" dirty="0" err="1" smtClean="0"/>
              <a:t>hepatoduodenal</a:t>
            </a:r>
            <a:r>
              <a:rPr lang="es-ES" dirty="0" smtClean="0"/>
              <a:t>: Subdividido en tres grupos: </a:t>
            </a:r>
          </a:p>
          <a:p>
            <a:pPr lvl="1" eaLnBrk="1" fontAlgn="auto" hangingPunct="1">
              <a:spcAft>
                <a:spcPts val="0"/>
              </a:spcAft>
              <a:buFont typeface="Arial" pitchFamily="34" charset="0"/>
              <a:buChar char="–"/>
              <a:defRPr/>
            </a:pPr>
            <a:r>
              <a:rPr lang="es-ES" dirty="0" smtClean="0"/>
              <a:t>12a, alrededor de la arteria hepática, localizada a nivel del extremo superior izquierdo del pedículo hepático y de la propia arteria hepática.</a:t>
            </a:r>
          </a:p>
          <a:p>
            <a:pPr lvl="1" eaLnBrk="1" fontAlgn="auto" hangingPunct="1">
              <a:spcAft>
                <a:spcPts val="0"/>
              </a:spcAft>
              <a:buFont typeface="Arial" pitchFamily="34" charset="0"/>
              <a:buChar char="–"/>
              <a:defRPr/>
            </a:pPr>
            <a:r>
              <a:rPr lang="es-ES" dirty="0" smtClean="0"/>
              <a:t>12b, alrededor del conducto biliar, al lado derecho de la arteria hepática común y el conducto biliar común</a:t>
            </a:r>
          </a:p>
          <a:p>
            <a:pPr lvl="1" eaLnBrk="1" fontAlgn="auto" hangingPunct="1">
              <a:spcAft>
                <a:spcPts val="0"/>
              </a:spcAft>
              <a:buFont typeface="Arial" pitchFamily="34" charset="0"/>
              <a:buChar char="–"/>
              <a:defRPr/>
            </a:pPr>
            <a:r>
              <a:rPr lang="es-ES" dirty="0" smtClean="0"/>
              <a:t>12p, por detrás de la vena porta, localizados por detrás de la vena porta</a:t>
            </a:r>
          </a:p>
          <a:p>
            <a:pPr lvl="1"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13- </a:t>
            </a:r>
            <a:r>
              <a:rPr lang="es-ES" dirty="0" err="1" smtClean="0"/>
              <a:t>Pancreáticoduodenales</a:t>
            </a:r>
            <a:r>
              <a:rPr lang="es-ES" dirty="0" smtClean="0"/>
              <a:t> posteriores: Localizados por detrás de la cabeza del páncreas.</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endParaRPr lang="es-ES" dirty="0" smtClean="0"/>
          </a:p>
          <a:p>
            <a:pPr lvl="1" eaLnBrk="1" fontAlgn="auto" hangingPunct="1">
              <a:spcAft>
                <a:spcPts val="0"/>
              </a:spcAft>
              <a:buFont typeface="Arial" pitchFamily="34" charset="0"/>
              <a:buNone/>
              <a:defRPr/>
            </a:pPr>
            <a:endParaRPr lang="es-E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250"/>
            <a:ext cx="8229600" cy="5649913"/>
          </a:xfrm>
        </p:spPr>
        <p:txBody>
          <a:bodyPr rtlCol="0">
            <a:normAutofit fontScale="70000" lnSpcReduction="20000"/>
          </a:bodyPr>
          <a:lstStyle/>
          <a:p>
            <a:pPr eaLnBrk="1" fontAlgn="auto" hangingPunct="1">
              <a:spcAft>
                <a:spcPts val="0"/>
              </a:spcAft>
              <a:buFont typeface="Arial" pitchFamily="34" charset="0"/>
              <a:buChar char="•"/>
              <a:defRPr/>
            </a:pPr>
            <a:r>
              <a:rPr lang="es-ES" dirty="0" smtClean="0"/>
              <a:t>14a- Arteria mesentérica superior: Localizados en el recorrido de la arteria mesentérica superior, en la raíz del mesenterio.</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14v- Vena mesentérica superior: localizados en el recorrido de la vena mesentérica superior, en la raíz del mesenterio.</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15- Vasos cólicos medios:  Alrededor de la arteria cólica media.</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16- </a:t>
            </a:r>
            <a:r>
              <a:rPr lang="es-ES" dirty="0" err="1" smtClean="0"/>
              <a:t>Paraaórticos</a:t>
            </a:r>
            <a:r>
              <a:rPr lang="es-ES" dirty="0" smtClean="0"/>
              <a:t>: Ganglios alrededor de la aorta. </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17- </a:t>
            </a:r>
            <a:r>
              <a:rPr lang="es-ES" dirty="0" err="1" smtClean="0"/>
              <a:t>Pancreaticoduodenales</a:t>
            </a:r>
            <a:r>
              <a:rPr lang="es-ES" dirty="0" smtClean="0"/>
              <a:t> anteriores: Por delante de la cabeza del páncreas.</a:t>
            </a:r>
          </a:p>
          <a:p>
            <a:pPr eaLnBrk="1" fontAlgn="auto" hangingPunct="1">
              <a:spcAft>
                <a:spcPts val="0"/>
              </a:spcAft>
              <a:buFont typeface="Arial" pitchFamily="34" charset="0"/>
              <a:buChar char="•"/>
              <a:defRPr/>
            </a:pPr>
            <a:endParaRPr lang="es-ES" dirty="0" smtClean="0"/>
          </a:p>
          <a:p>
            <a:pPr eaLnBrk="1" fontAlgn="auto" hangingPunct="1">
              <a:spcAft>
                <a:spcPts val="0"/>
              </a:spcAft>
              <a:buFont typeface="Arial" pitchFamily="34" charset="0"/>
              <a:buChar char="•"/>
              <a:defRPr/>
            </a:pPr>
            <a:r>
              <a:rPr lang="es-ES" dirty="0" smtClean="0"/>
              <a:t>18- Pancreáticos inferiores: En la alrededor de la arteria pancreática inferior.</a:t>
            </a:r>
            <a:endParaRPr lang="es-E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1 Título"/>
          <p:cNvSpPr>
            <a:spLocks noGrp="1"/>
          </p:cNvSpPr>
          <p:nvPr>
            <p:ph type="title" idx="4294967295"/>
          </p:nvPr>
        </p:nvSpPr>
        <p:spPr>
          <a:xfrm>
            <a:off x="457200" y="44450"/>
            <a:ext cx="8229600" cy="1143000"/>
          </a:xfrm>
        </p:spPr>
        <p:txBody>
          <a:bodyPr/>
          <a:lstStyle/>
          <a:p>
            <a:pPr eaLnBrk="1" hangingPunct="1"/>
            <a:r>
              <a:rPr lang="es-ES" sz="2000" u="sng" smtClean="0">
                <a:solidFill>
                  <a:srgbClr val="000000"/>
                </a:solidFill>
              </a:rPr>
              <a:t>Normas de delimitación</a:t>
            </a:r>
            <a:br>
              <a:rPr lang="es-ES" sz="2000" u="sng" smtClean="0">
                <a:solidFill>
                  <a:srgbClr val="000000"/>
                </a:solidFill>
              </a:rPr>
            </a:br>
            <a:r>
              <a:rPr lang="es-ES" sz="2000" u="sng" smtClean="0">
                <a:solidFill>
                  <a:srgbClr val="000000"/>
                </a:solidFill>
              </a:rPr>
              <a:t>Colangiocarcinomas intrahepáticos</a:t>
            </a:r>
            <a:r>
              <a:rPr lang="es-ES" sz="2000" smtClean="0">
                <a:solidFill>
                  <a:srgbClr val="000000"/>
                </a:solidFill>
              </a:rPr>
              <a:t>: </a:t>
            </a:r>
            <a:endParaRPr lang="es-ES" smtClean="0"/>
          </a:p>
        </p:txBody>
      </p:sp>
      <p:sp>
        <p:nvSpPr>
          <p:cNvPr id="39938" name="2 Marcador de contenido"/>
          <p:cNvSpPr>
            <a:spLocks noGrp="1"/>
          </p:cNvSpPr>
          <p:nvPr>
            <p:ph idx="4294967295"/>
          </p:nvPr>
        </p:nvSpPr>
        <p:spPr>
          <a:xfrm>
            <a:off x="457200" y="1341438"/>
            <a:ext cx="8229600" cy="4525962"/>
          </a:xfrm>
        </p:spPr>
        <p:txBody>
          <a:bodyPr/>
          <a:lstStyle/>
          <a:p>
            <a:pPr eaLnBrk="1" hangingPunct="1">
              <a:lnSpc>
                <a:spcPct val="90000"/>
              </a:lnSpc>
            </a:pPr>
            <a:r>
              <a:rPr lang="es-ES" sz="3000" smtClean="0"/>
              <a:t>Neoadyuvancia</a:t>
            </a:r>
          </a:p>
          <a:p>
            <a:pPr lvl="1" eaLnBrk="1" hangingPunct="1">
              <a:lnSpc>
                <a:spcPct val="90000"/>
              </a:lnSpc>
            </a:pPr>
            <a:r>
              <a:rPr lang="es-ES" sz="2600" smtClean="0"/>
              <a:t>Lesión con margen localizada en colangio-RM o por descripción de la CPRE, generalmente la TC se artefacta por la presencia de drenajes.</a:t>
            </a:r>
          </a:p>
          <a:p>
            <a:pPr lvl="1" eaLnBrk="1" hangingPunct="1">
              <a:lnSpc>
                <a:spcPct val="90000"/>
              </a:lnSpc>
            </a:pPr>
            <a:r>
              <a:rPr lang="es-ES" sz="2600" smtClean="0"/>
              <a:t>Regiones ganglionares (si/no, según estudios)</a:t>
            </a:r>
          </a:p>
          <a:p>
            <a:pPr lvl="1" eaLnBrk="1" hangingPunct="1">
              <a:lnSpc>
                <a:spcPct val="90000"/>
              </a:lnSpc>
            </a:pPr>
            <a:r>
              <a:rPr lang="es-ES" sz="2600" smtClean="0"/>
              <a:t>Margen PTV, CTV más 0,5-1cm según sistemas de verificación y tipo de tratamiento empleado.</a:t>
            </a:r>
          </a:p>
          <a:p>
            <a:pPr eaLnBrk="1" hangingPunct="1">
              <a:lnSpc>
                <a:spcPct val="90000"/>
              </a:lnSpc>
            </a:pPr>
            <a:r>
              <a:rPr lang="es-ES" sz="3000" smtClean="0"/>
              <a:t>Adyuvancia</a:t>
            </a:r>
          </a:p>
          <a:p>
            <a:pPr lvl="1" eaLnBrk="1" hangingPunct="1">
              <a:lnSpc>
                <a:spcPct val="90000"/>
              </a:lnSpc>
            </a:pPr>
            <a:r>
              <a:rPr lang="es-ES" sz="2600" smtClean="0"/>
              <a:t>Borde afecto, lecho, clips quirúrgicos</a:t>
            </a:r>
          </a:p>
          <a:p>
            <a:pPr lvl="1" eaLnBrk="1" hangingPunct="1">
              <a:lnSpc>
                <a:spcPct val="90000"/>
              </a:lnSpc>
            </a:pPr>
            <a:r>
              <a:rPr lang="es-ES" sz="2600" smtClean="0"/>
              <a:t>Regiones ganglionares afectos y electivos</a:t>
            </a:r>
          </a:p>
          <a:p>
            <a:pPr eaLnBrk="1" hangingPunct="1">
              <a:lnSpc>
                <a:spcPct val="90000"/>
              </a:lnSpc>
              <a:buFont typeface="Arial" charset="0"/>
              <a:buNone/>
            </a:pPr>
            <a:endParaRPr lang="es-ES" sz="300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es-ES" dirty="0" smtClean="0"/>
              <a:t>ANEXO 2:</a:t>
            </a:r>
            <a:br>
              <a:rPr lang="es-ES" dirty="0" smtClean="0"/>
            </a:br>
            <a:r>
              <a:rPr lang="es-ES" dirty="0" smtClean="0"/>
              <a:t>Órganos de riesgo</a:t>
            </a:r>
            <a:endParaRPr lang="es-ES" dirty="0"/>
          </a:p>
        </p:txBody>
      </p:sp>
      <p:sp>
        <p:nvSpPr>
          <p:cNvPr id="3" name="Marcador de contenido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es-ES" dirty="0" smtClean="0"/>
              <a:t>Estómago: El órgano completo</a:t>
            </a:r>
          </a:p>
          <a:p>
            <a:pPr eaLnBrk="1" fontAlgn="auto" hangingPunct="1">
              <a:spcAft>
                <a:spcPts val="0"/>
              </a:spcAft>
              <a:buFont typeface="Arial" pitchFamily="34" charset="0"/>
              <a:buChar char="•"/>
              <a:defRPr/>
            </a:pPr>
            <a:r>
              <a:rPr lang="es-ES" dirty="0" smtClean="0"/>
              <a:t>Hígado: El órgano completo</a:t>
            </a:r>
          </a:p>
          <a:p>
            <a:pPr eaLnBrk="1" fontAlgn="auto" hangingPunct="1">
              <a:spcAft>
                <a:spcPts val="0"/>
              </a:spcAft>
              <a:buFont typeface="Arial" pitchFamily="34" charset="0"/>
              <a:buChar char="•"/>
              <a:defRPr/>
            </a:pPr>
            <a:r>
              <a:rPr lang="es-ES" dirty="0" smtClean="0"/>
              <a:t>Riñones: Excluir el hilio renal</a:t>
            </a:r>
          </a:p>
          <a:p>
            <a:pPr eaLnBrk="1" fontAlgn="auto" hangingPunct="1">
              <a:spcAft>
                <a:spcPts val="0"/>
              </a:spcAft>
              <a:buFont typeface="Arial" pitchFamily="34" charset="0"/>
              <a:buChar char="•"/>
              <a:defRPr/>
            </a:pPr>
            <a:r>
              <a:rPr lang="es-ES" dirty="0" smtClean="0"/>
              <a:t>Intestino delgado desde yeyuno hasta 2cm bajo la extesión más caudal del CTV. No incluir toda la cavidad abdominal.</a:t>
            </a:r>
          </a:p>
          <a:p>
            <a:pPr eaLnBrk="1" fontAlgn="auto" hangingPunct="1">
              <a:spcAft>
                <a:spcPts val="0"/>
              </a:spcAft>
              <a:buFont typeface="Arial" pitchFamily="34" charset="0"/>
              <a:buChar char="•"/>
              <a:defRPr/>
            </a:pPr>
            <a:r>
              <a:rPr lang="es-ES" dirty="0" smtClean="0"/>
              <a:t>Intestino Grueso por separado.</a:t>
            </a:r>
          </a:p>
          <a:p>
            <a:pPr eaLnBrk="1" fontAlgn="auto" hangingPunct="1">
              <a:spcAft>
                <a:spcPts val="0"/>
              </a:spcAft>
              <a:buFont typeface="Arial" pitchFamily="34" charset="0"/>
              <a:buChar char="•"/>
              <a:defRPr/>
            </a:pPr>
            <a:r>
              <a:rPr lang="es-ES" dirty="0" smtClean="0"/>
              <a:t>Canal espinal al menos en la extensión del CTV.</a:t>
            </a:r>
          </a:p>
          <a:p>
            <a:pPr eaLnBrk="1" fontAlgn="auto" hangingPunct="1">
              <a:spcAft>
                <a:spcPts val="0"/>
              </a:spcAft>
              <a:buFont typeface="Arial" pitchFamily="34" charset="0"/>
              <a:buChar char="•"/>
              <a:defRPr/>
            </a:pPr>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1 Título"/>
          <p:cNvSpPr>
            <a:spLocks noGrp="1"/>
          </p:cNvSpPr>
          <p:nvPr>
            <p:ph type="title"/>
          </p:nvPr>
        </p:nvSpPr>
        <p:spPr>
          <a:xfrm>
            <a:off x="457200" y="44450"/>
            <a:ext cx="8229600" cy="1143000"/>
          </a:xfrm>
        </p:spPr>
        <p:txBody>
          <a:bodyPr/>
          <a:lstStyle/>
          <a:p>
            <a:pPr eaLnBrk="1" hangingPunct="1"/>
            <a:r>
              <a:rPr lang="es-ES" sz="2000" u="sng" smtClean="0">
                <a:solidFill>
                  <a:srgbClr val="000000"/>
                </a:solidFill>
              </a:rPr>
              <a:t>Normas de delimitación</a:t>
            </a:r>
            <a:br>
              <a:rPr lang="es-ES" sz="2000" u="sng" smtClean="0">
                <a:solidFill>
                  <a:srgbClr val="000000"/>
                </a:solidFill>
              </a:rPr>
            </a:br>
            <a:r>
              <a:rPr lang="es-ES" sz="2000" u="sng" smtClean="0">
                <a:solidFill>
                  <a:srgbClr val="000000"/>
                </a:solidFill>
              </a:rPr>
              <a:t>Neoadyuvancia/Radical cabeza páncreas</a:t>
            </a:r>
            <a:r>
              <a:rPr lang="es-ES" sz="2000" smtClean="0">
                <a:solidFill>
                  <a:srgbClr val="000000"/>
                </a:solidFill>
              </a:rPr>
              <a:t>: </a:t>
            </a:r>
            <a:endParaRPr lang="es-ES" smtClean="0"/>
          </a:p>
        </p:txBody>
      </p:sp>
      <p:sp>
        <p:nvSpPr>
          <p:cNvPr id="3" name="2 Marcador de contenido"/>
          <p:cNvSpPr>
            <a:spLocks noGrp="1"/>
          </p:cNvSpPr>
          <p:nvPr>
            <p:ph idx="1"/>
          </p:nvPr>
        </p:nvSpPr>
        <p:spPr>
          <a:xfrm>
            <a:off x="457200" y="1341438"/>
            <a:ext cx="8229600" cy="4525962"/>
          </a:xfrm>
        </p:spPr>
        <p:txBody>
          <a:bodyPr rtlCol="0">
            <a:normAutofit fontScale="92500"/>
          </a:bodyPr>
          <a:lstStyle/>
          <a:p>
            <a:pPr eaLnBrk="1" fontAlgn="auto" hangingPunct="1">
              <a:spcAft>
                <a:spcPts val="0"/>
              </a:spcAft>
              <a:buFont typeface="Arial" pitchFamily="34" charset="0"/>
              <a:buChar char="•"/>
              <a:defRPr/>
            </a:pPr>
            <a:r>
              <a:rPr lang="es-ES" dirty="0" smtClean="0"/>
              <a:t>Tumor: El GTV se delimitará como el tumor visible en las pruebas de imagen. </a:t>
            </a:r>
          </a:p>
          <a:p>
            <a:pPr eaLnBrk="1" fontAlgn="auto" hangingPunct="1">
              <a:spcAft>
                <a:spcPts val="0"/>
              </a:spcAft>
              <a:buFont typeface="Arial" pitchFamily="34" charset="0"/>
              <a:buChar char="•"/>
              <a:defRPr/>
            </a:pPr>
            <a:r>
              <a:rPr lang="es-ES" dirty="0" smtClean="0"/>
              <a:t>Páncreas: Se incluirá en el CTV pancreático cabeza y cuello de páncreas. Margen a CTV 1cm.</a:t>
            </a:r>
          </a:p>
          <a:p>
            <a:pPr eaLnBrk="1" fontAlgn="auto" hangingPunct="1">
              <a:spcAft>
                <a:spcPts val="0"/>
              </a:spcAft>
              <a:buFont typeface="Arial" pitchFamily="34" charset="0"/>
              <a:buChar char="•"/>
              <a:defRPr/>
            </a:pPr>
            <a:r>
              <a:rPr lang="es-ES" dirty="0" smtClean="0"/>
              <a:t>Las siguientes regiones ganglionares serán incluidas dentro del CTV por riesgo elevado de afectación ganglionar (basadas en la clasificación japonesa, ver anexo 1) :</a:t>
            </a:r>
          </a:p>
          <a:p>
            <a:pPr eaLnBrk="1" fontAlgn="auto" hangingPunct="1">
              <a:spcAft>
                <a:spcPts val="0"/>
              </a:spcAft>
              <a:buFont typeface="Arial" pitchFamily="34" charset="0"/>
              <a:buNone/>
              <a:defRPr/>
            </a:pP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1 Título"/>
          <p:cNvSpPr>
            <a:spLocks noGrp="1"/>
          </p:cNvSpPr>
          <p:nvPr>
            <p:ph type="title"/>
          </p:nvPr>
        </p:nvSpPr>
        <p:spPr>
          <a:xfrm>
            <a:off x="457200" y="115888"/>
            <a:ext cx="8229600" cy="720725"/>
          </a:xfrm>
        </p:spPr>
        <p:txBody>
          <a:bodyPr/>
          <a:lstStyle/>
          <a:p>
            <a:pPr eaLnBrk="1" hangingPunct="1"/>
            <a:r>
              <a:rPr lang="es-ES" sz="2000" u="sng" smtClean="0"/>
              <a:t>Normas de delimitación</a:t>
            </a:r>
            <a:br>
              <a:rPr lang="es-ES" sz="2000" u="sng" smtClean="0"/>
            </a:br>
            <a:r>
              <a:rPr lang="es-ES" sz="2000" u="sng" smtClean="0"/>
              <a:t>Neoadyuvancia/Radical cabeza pancreas</a:t>
            </a:r>
            <a:r>
              <a:rPr lang="es-ES" sz="2000" smtClean="0"/>
              <a:t>: </a:t>
            </a:r>
          </a:p>
        </p:txBody>
      </p:sp>
      <p:sp>
        <p:nvSpPr>
          <p:cNvPr id="16386" name="2 Marcador de contenido"/>
          <p:cNvSpPr>
            <a:spLocks noGrp="1"/>
          </p:cNvSpPr>
          <p:nvPr>
            <p:ph idx="1"/>
          </p:nvPr>
        </p:nvSpPr>
        <p:spPr>
          <a:xfrm>
            <a:off x="457200" y="919163"/>
            <a:ext cx="8229600" cy="5389562"/>
          </a:xfrm>
        </p:spPr>
        <p:txBody>
          <a:bodyPr/>
          <a:lstStyle/>
          <a:p>
            <a:pPr eaLnBrk="1" hangingPunct="1">
              <a:spcAft>
                <a:spcPts val="600"/>
              </a:spcAft>
            </a:pPr>
            <a:r>
              <a:rPr lang="es-ES" sz="1600" smtClean="0"/>
              <a:t>6- Subpilóricos: Borde inferior del píloro. Margen a CTV de 10mm. </a:t>
            </a:r>
          </a:p>
          <a:p>
            <a:pPr eaLnBrk="1" hangingPunct="1">
              <a:spcAft>
                <a:spcPts val="600"/>
              </a:spcAft>
            </a:pPr>
            <a:r>
              <a:rPr lang="es-ES" sz="1600" smtClean="0"/>
              <a:t>8- Arteria hepática común: Desde su origen que se corresponde con el borde superior del páncreas en la superficie anterior de la vena porta, superior al hilio hepático. Margen a CTV de 10mm. </a:t>
            </a:r>
          </a:p>
          <a:p>
            <a:pPr eaLnBrk="1" hangingPunct="1">
              <a:spcAft>
                <a:spcPts val="600"/>
              </a:spcAft>
            </a:pPr>
            <a:r>
              <a:rPr lang="es-ES" sz="1600" smtClean="0"/>
              <a:t>9- Tronco Celiaco: Delimitar 1-1,5cm más proximales de la arteria celiaca (hasta la primera ramificación). Margen a CTV 10mm.</a:t>
            </a:r>
          </a:p>
          <a:p>
            <a:pPr eaLnBrk="1" hangingPunct="1">
              <a:spcAft>
                <a:spcPts val="600"/>
              </a:spcAft>
            </a:pPr>
            <a:r>
              <a:rPr lang="es-ES" sz="1600" smtClean="0"/>
              <a:t>12- Ligamento hepatoduodenal: Desde la bifurcación de la vena porta (puede ser intra o extrahepática), no incluir la confluencia de la vena porta con la mesentérica superior o la esplénica (generalmente la vena porta se une antes a la VMS, pero a veces lo hace antes a la esplénica). Margen a CTV 10mm.</a:t>
            </a:r>
          </a:p>
          <a:p>
            <a:pPr eaLnBrk="1" hangingPunct="1">
              <a:spcAft>
                <a:spcPts val="600"/>
              </a:spcAft>
            </a:pPr>
            <a:r>
              <a:rPr lang="es-ES" sz="1600" smtClean="0"/>
              <a:t>13- Pancreaticoduodenales posteriores: Arteria pancreaticoduodenal postero-inferior. Margen a CTV 10mm.</a:t>
            </a:r>
          </a:p>
          <a:p>
            <a:pPr eaLnBrk="1" hangingPunct="1">
              <a:spcAft>
                <a:spcPts val="600"/>
              </a:spcAft>
            </a:pPr>
            <a:r>
              <a:rPr lang="es-ES" sz="1600" smtClean="0"/>
              <a:t>14- Mesentérica Superior: Los 2,5-3cm más proximales de la arteria mesentérica superior. Margen a CTV 10mm.</a:t>
            </a:r>
          </a:p>
          <a:p>
            <a:pPr eaLnBrk="1" hangingPunct="1">
              <a:spcAft>
                <a:spcPts val="600"/>
              </a:spcAft>
            </a:pPr>
            <a:r>
              <a:rPr lang="es-ES" sz="1600" smtClean="0"/>
              <a:t>16- Paraaórticos: Contornear desde la imagen más craneal del tronco celiaco o vena porta (la que sea más superior) hasta la parte más distal del cuerpo de L2 (Si el GTV se extiende por debajo de L2 llegar hasta la parte más distal de L3). Margen a CTV: 2,5-3cm derecha, 1cm izquierda, 2-2,5cm anterior y 0,2cm posterior. </a:t>
            </a:r>
          </a:p>
          <a:p>
            <a:pPr eaLnBrk="1" hangingPunct="1">
              <a:spcAft>
                <a:spcPts val="600"/>
              </a:spcAft>
            </a:pPr>
            <a:r>
              <a:rPr lang="es-ES" sz="1600" smtClean="0"/>
              <a:t>17- Pancreaticoduodenales anteriores: Arteria pancreaticoduodenal superoanterior. Margen a CTV 10mm.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Title 1"/>
          <p:cNvSpPr>
            <a:spLocks noGrp="1"/>
          </p:cNvSpPr>
          <p:nvPr>
            <p:ph type="title" idx="4294967295"/>
          </p:nvPr>
        </p:nvSpPr>
        <p:spPr>
          <a:xfrm>
            <a:off x="179388" y="274638"/>
            <a:ext cx="8785225" cy="1143000"/>
          </a:xfrm>
        </p:spPr>
        <p:txBody>
          <a:bodyPr/>
          <a:lstStyle/>
          <a:p>
            <a:pPr eaLnBrk="1" hangingPunct="1"/>
            <a:r>
              <a:rPr lang="en-US" sz="3600" smtClean="0"/>
              <a:t>Cabeza Páncreas Radical.</a:t>
            </a:r>
          </a:p>
        </p:txBody>
      </p:sp>
      <p:sp>
        <p:nvSpPr>
          <p:cNvPr id="17410" name="Content Placeholder 2"/>
          <p:cNvSpPr>
            <a:spLocks noGrp="1"/>
          </p:cNvSpPr>
          <p:nvPr>
            <p:ph idx="4294967295"/>
          </p:nvPr>
        </p:nvSpPr>
        <p:spPr>
          <a:xfrm>
            <a:off x="457200" y="1412875"/>
            <a:ext cx="8229600" cy="5256213"/>
          </a:xfrm>
        </p:spPr>
        <p:txBody>
          <a:bodyPr/>
          <a:lstStyle/>
          <a:p>
            <a:pPr eaLnBrk="1" hangingPunct="1">
              <a:lnSpc>
                <a:spcPct val="80000"/>
              </a:lnSpc>
            </a:pPr>
            <a:r>
              <a:rPr lang="en-US" sz="2200" smtClean="0"/>
              <a:t>Varón 40 años, estudiado dolor abdominal inespecífico y diarreas.</a:t>
            </a:r>
          </a:p>
          <a:p>
            <a:pPr eaLnBrk="1" hangingPunct="1">
              <a:lnSpc>
                <a:spcPct val="80000"/>
              </a:lnSpc>
            </a:pPr>
            <a:r>
              <a:rPr lang="en-US" sz="2200" smtClean="0"/>
              <a:t>Destacan: </a:t>
            </a:r>
          </a:p>
          <a:p>
            <a:pPr lvl="1" eaLnBrk="1" hangingPunct="1">
              <a:lnSpc>
                <a:spcPct val="80000"/>
              </a:lnSpc>
            </a:pPr>
            <a:r>
              <a:rPr lang="en-US" sz="2000" smtClean="0"/>
              <a:t>TAC: Tumoración en cabeza de páncreas de 4cm, clara infiltración de vena mesentérica, adenopatías peripancreáticas y dilatación de vía biliar.</a:t>
            </a:r>
          </a:p>
          <a:p>
            <a:pPr lvl="1" eaLnBrk="1" hangingPunct="1">
              <a:lnSpc>
                <a:spcPct val="80000"/>
              </a:lnSpc>
            </a:pPr>
            <a:r>
              <a:rPr lang="en-US" sz="2000" smtClean="0"/>
              <a:t>Captación de tumoración pancreática SUV 11,22.</a:t>
            </a:r>
          </a:p>
          <a:p>
            <a:pPr lvl="1" eaLnBrk="1" hangingPunct="1">
              <a:lnSpc>
                <a:spcPct val="80000"/>
              </a:lnSpc>
            </a:pPr>
            <a:r>
              <a:rPr lang="en-US" sz="2000" smtClean="0"/>
              <a:t>CPRE + colocación de drenaje.</a:t>
            </a:r>
          </a:p>
          <a:p>
            <a:pPr lvl="1" eaLnBrk="1" hangingPunct="1">
              <a:lnSpc>
                <a:spcPct val="80000"/>
              </a:lnSpc>
            </a:pPr>
            <a:r>
              <a:rPr lang="en-US" sz="2000" smtClean="0"/>
              <a:t>Biopsia: Compatible con Adenocarcinoma.</a:t>
            </a:r>
          </a:p>
          <a:p>
            <a:pPr eaLnBrk="1" hangingPunct="1">
              <a:lnSpc>
                <a:spcPct val="80000"/>
              </a:lnSpc>
            </a:pPr>
            <a:r>
              <a:rPr lang="en-US" sz="2200" smtClean="0"/>
              <a:t>Valorado en sesión multidisciplinar se decide Qt + RTQT + valoración Cirugía (si muy buena respuesta) vs Qt.</a:t>
            </a:r>
          </a:p>
          <a:p>
            <a:pPr eaLnBrk="1" hangingPunct="1">
              <a:lnSpc>
                <a:spcPct val="80000"/>
              </a:lnSpc>
            </a:pPr>
            <a:r>
              <a:rPr lang="en-US" sz="2200" smtClean="0"/>
              <a:t>Prescripción: Radioquimioterapia concurrente con capecitabina</a:t>
            </a:r>
          </a:p>
          <a:p>
            <a:pPr eaLnBrk="1" hangingPunct="1">
              <a:lnSpc>
                <a:spcPct val="80000"/>
              </a:lnSpc>
            </a:pPr>
            <a:r>
              <a:rPr lang="en-US" sz="2200" smtClean="0"/>
              <a:t>Prescripción: 50.4Gy a las regiones ganglionares en riesgo. Boost a tumor pancreático hasta 60Gy. </a:t>
            </a:r>
          </a:p>
          <a:p>
            <a:pPr eaLnBrk="1" hangingPunct="1">
              <a:lnSpc>
                <a:spcPct val="80000"/>
              </a:lnSpc>
            </a:pPr>
            <a:endParaRPr lang="en-US" sz="2200" smtClean="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20 Título"/>
          <p:cNvSpPr txBox="1">
            <a:spLocks/>
          </p:cNvSpPr>
          <p:nvPr/>
        </p:nvSpPr>
        <p:spPr>
          <a:xfrm>
            <a:off x="5256213" y="3600450"/>
            <a:ext cx="2052637" cy="620713"/>
          </a:xfrm>
          <a:prstGeom prst="rect">
            <a:avLst/>
          </a:prstGeom>
          <a:noFill/>
          <a:ln w="6350" cap="flat" cmpd="sng" algn="ctr">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1400" dirty="0" err="1">
                <a:solidFill>
                  <a:schemeClr val="tx1"/>
                </a:solidFill>
              </a:rPr>
              <a:t>Neoadyuvancia</a:t>
            </a:r>
            <a:r>
              <a:rPr lang="es-ES" sz="1400" dirty="0">
                <a:solidFill>
                  <a:schemeClr val="tx1"/>
                </a:solidFill>
              </a:rPr>
              <a:t>/Radical cabeza de páncreas</a:t>
            </a:r>
          </a:p>
        </p:txBody>
      </p:sp>
      <p:pic>
        <p:nvPicPr>
          <p:cNvPr id="18434" name="Picture 3" descr="C:\Users\mgarciaaranda\Desktop\Varios Ovidio\Imagenes planificaciom pancreas cuerpo-cola\VALBUENAVALLERAMON_2924652_ScreenShot21.png"/>
          <p:cNvPicPr>
            <a:picLocks noChangeAspect="1" noChangeArrowheads="1"/>
          </p:cNvPicPr>
          <p:nvPr/>
        </p:nvPicPr>
        <p:blipFill>
          <a:blip r:embed="rId2"/>
          <a:srcRect l="82993" t="35342" r="15919" b="63116"/>
          <a:stretch>
            <a:fillRect/>
          </a:stretch>
        </p:blipFill>
        <p:spPr bwMode="auto">
          <a:xfrm>
            <a:off x="4427538" y="4406900"/>
            <a:ext cx="360362" cy="288925"/>
          </a:xfrm>
          <a:prstGeom prst="rect">
            <a:avLst/>
          </a:prstGeom>
          <a:noFill/>
          <a:ln w="9525">
            <a:noFill/>
            <a:miter lim="800000"/>
            <a:headEnd/>
            <a:tailEnd/>
          </a:ln>
        </p:spPr>
      </p:pic>
      <p:sp>
        <p:nvSpPr>
          <p:cNvPr id="22" name="20 Título"/>
          <p:cNvSpPr txBox="1">
            <a:spLocks/>
          </p:cNvSpPr>
          <p:nvPr/>
        </p:nvSpPr>
        <p:spPr>
          <a:xfrm>
            <a:off x="4859338" y="4335463"/>
            <a:ext cx="1689100" cy="38893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16</a:t>
            </a:r>
          </a:p>
        </p:txBody>
      </p:sp>
      <p:sp>
        <p:nvSpPr>
          <p:cNvPr id="23" name="20 Título"/>
          <p:cNvSpPr txBox="1">
            <a:spLocks/>
          </p:cNvSpPr>
          <p:nvPr/>
        </p:nvSpPr>
        <p:spPr>
          <a:xfrm>
            <a:off x="4827588" y="4767263"/>
            <a:ext cx="1689100" cy="390525"/>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12</a:t>
            </a:r>
          </a:p>
        </p:txBody>
      </p:sp>
      <p:pic>
        <p:nvPicPr>
          <p:cNvPr id="18437" name="Picture 4" descr="C:\Users\mgarciaaranda\Desktop\Varios Ovidio\Imagenes planificaciom pancreas cuerpo-cola\VALBUENAVALLERAMON_2924652_ScreenShot26.png"/>
          <p:cNvPicPr>
            <a:picLocks noChangeAspect="1" noChangeArrowheads="1"/>
          </p:cNvPicPr>
          <p:nvPr/>
        </p:nvPicPr>
        <p:blipFill>
          <a:blip r:embed="rId3"/>
          <a:srcRect l="82976" t="29909" r="16060" b="68953"/>
          <a:stretch>
            <a:fillRect/>
          </a:stretch>
        </p:blipFill>
        <p:spPr bwMode="auto">
          <a:xfrm>
            <a:off x="4427538" y="4838700"/>
            <a:ext cx="360362" cy="288925"/>
          </a:xfrm>
          <a:prstGeom prst="rect">
            <a:avLst/>
          </a:prstGeom>
          <a:noFill/>
          <a:ln w="9525">
            <a:noFill/>
            <a:miter lim="800000"/>
            <a:headEnd/>
            <a:tailEnd/>
          </a:ln>
        </p:spPr>
      </p:pic>
      <p:pic>
        <p:nvPicPr>
          <p:cNvPr id="18438" name="Picture 14"/>
          <p:cNvPicPr>
            <a:picLocks noChangeAspect="1" noChangeArrowheads="1"/>
          </p:cNvPicPr>
          <p:nvPr/>
        </p:nvPicPr>
        <p:blipFill>
          <a:blip r:embed="rId4"/>
          <a:srcRect l="16666" t="13187" r="41667" b="34064"/>
          <a:stretch>
            <a:fillRect/>
          </a:stretch>
        </p:blipFill>
        <p:spPr bwMode="auto">
          <a:xfrm>
            <a:off x="4427538" y="5272088"/>
            <a:ext cx="360362" cy="287337"/>
          </a:xfrm>
          <a:prstGeom prst="rect">
            <a:avLst/>
          </a:prstGeom>
          <a:noFill/>
          <a:ln w="9525">
            <a:noFill/>
            <a:miter lim="800000"/>
            <a:headEnd/>
            <a:tailEnd/>
          </a:ln>
        </p:spPr>
      </p:pic>
      <p:sp>
        <p:nvSpPr>
          <p:cNvPr id="29" name="20 Título"/>
          <p:cNvSpPr txBox="1">
            <a:spLocks/>
          </p:cNvSpPr>
          <p:nvPr/>
        </p:nvSpPr>
        <p:spPr>
          <a:xfrm>
            <a:off x="5003800" y="5199063"/>
            <a:ext cx="1328738" cy="390525"/>
          </a:xfrm>
          <a:prstGeom prst="rect">
            <a:avLst/>
          </a:prstGeom>
          <a:solidFill>
            <a:schemeClr val="bg1"/>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6</a:t>
            </a:r>
          </a:p>
        </p:txBody>
      </p:sp>
      <p:pic>
        <p:nvPicPr>
          <p:cNvPr id="18440" name="Picture 2" descr="E:\Pancreas corregido con CTV\MONTELLANOZAFRAANDRES_3034461_ScreenShot73.png"/>
          <p:cNvPicPr>
            <a:picLocks noChangeAspect="1" noChangeArrowheads="1"/>
          </p:cNvPicPr>
          <p:nvPr/>
        </p:nvPicPr>
        <p:blipFill>
          <a:blip r:embed="rId5"/>
          <a:srcRect l="6915" t="4494" r="62959" b="67313"/>
          <a:stretch>
            <a:fillRect/>
          </a:stretch>
        </p:blipFill>
        <p:spPr bwMode="auto">
          <a:xfrm>
            <a:off x="250825" y="404813"/>
            <a:ext cx="3960813" cy="3138487"/>
          </a:xfrm>
          <a:prstGeom prst="rect">
            <a:avLst/>
          </a:prstGeom>
          <a:noFill/>
          <a:ln w="9525">
            <a:noFill/>
            <a:miter lim="800000"/>
            <a:headEnd/>
            <a:tailEnd/>
          </a:ln>
        </p:spPr>
      </p:pic>
      <p:pic>
        <p:nvPicPr>
          <p:cNvPr id="18441" name="Picture 3" descr="E:\Pancreas corregido con CTV\MONTELLANOZAFRAANDRES_3034461_ScreenShot73.png"/>
          <p:cNvPicPr>
            <a:picLocks noChangeAspect="1" noChangeArrowheads="1"/>
          </p:cNvPicPr>
          <p:nvPr/>
        </p:nvPicPr>
        <p:blipFill>
          <a:blip r:embed="rId5"/>
          <a:srcRect l="46013" t="38264" r="25581" b="35060"/>
          <a:stretch>
            <a:fillRect/>
          </a:stretch>
        </p:blipFill>
        <p:spPr bwMode="auto">
          <a:xfrm>
            <a:off x="4500563" y="404813"/>
            <a:ext cx="3816350" cy="3105150"/>
          </a:xfrm>
          <a:prstGeom prst="rect">
            <a:avLst/>
          </a:prstGeom>
          <a:noFill/>
          <a:ln w="9525">
            <a:noFill/>
            <a:miter lim="800000"/>
            <a:headEnd/>
            <a:tailEnd/>
          </a:ln>
        </p:spPr>
      </p:pic>
      <p:pic>
        <p:nvPicPr>
          <p:cNvPr id="18442" name="Picture 3"/>
          <p:cNvPicPr>
            <a:picLocks noChangeAspect="1" noChangeArrowheads="1"/>
          </p:cNvPicPr>
          <p:nvPr/>
        </p:nvPicPr>
        <p:blipFill>
          <a:blip r:embed="rId6"/>
          <a:srcRect l="25000" t="10834" r="25000" b="45833"/>
          <a:stretch>
            <a:fillRect/>
          </a:stretch>
        </p:blipFill>
        <p:spPr bwMode="auto">
          <a:xfrm>
            <a:off x="5508625" y="6165850"/>
            <a:ext cx="358775" cy="358775"/>
          </a:xfrm>
          <a:prstGeom prst="rect">
            <a:avLst/>
          </a:prstGeom>
          <a:noFill/>
          <a:ln w="9525">
            <a:noFill/>
            <a:miter lim="800000"/>
            <a:headEnd/>
            <a:tailEnd/>
          </a:ln>
        </p:spPr>
      </p:pic>
      <p:sp>
        <p:nvSpPr>
          <p:cNvPr id="39" name="38 Rectángulo"/>
          <p:cNvSpPr/>
          <p:nvPr/>
        </p:nvSpPr>
        <p:spPr>
          <a:xfrm>
            <a:off x="5795963" y="6092825"/>
            <a:ext cx="2592387" cy="504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pic>
        <p:nvPicPr>
          <p:cNvPr id="18444" name="Picture 4" descr="C:\Users\mgarciaaranda\Desktop\Varios Ovidio\Imagenes planificaciom pancreas cuerpo-cola\VALBUENAVALLERAMON_2924652_ScreenShot26.png"/>
          <p:cNvPicPr>
            <a:picLocks noChangeAspect="1" noChangeArrowheads="1"/>
          </p:cNvPicPr>
          <p:nvPr/>
        </p:nvPicPr>
        <p:blipFill>
          <a:blip r:embed="rId3"/>
          <a:srcRect l="82976" t="35603" r="16060" b="63258"/>
          <a:stretch>
            <a:fillRect/>
          </a:stretch>
        </p:blipFill>
        <p:spPr bwMode="auto">
          <a:xfrm>
            <a:off x="6659563" y="4395788"/>
            <a:ext cx="360362" cy="288925"/>
          </a:xfrm>
          <a:prstGeom prst="rect">
            <a:avLst/>
          </a:prstGeom>
          <a:noFill/>
          <a:ln w="9525">
            <a:noFill/>
            <a:miter lim="800000"/>
            <a:headEnd/>
            <a:tailEnd/>
          </a:ln>
        </p:spPr>
      </p:pic>
      <p:sp>
        <p:nvSpPr>
          <p:cNvPr id="43" name="20 Título"/>
          <p:cNvSpPr txBox="1">
            <a:spLocks/>
          </p:cNvSpPr>
          <p:nvPr/>
        </p:nvSpPr>
        <p:spPr>
          <a:xfrm>
            <a:off x="7023100" y="4432300"/>
            <a:ext cx="1689100" cy="414338"/>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Cabeza de páncreas</a:t>
            </a:r>
          </a:p>
        </p:txBody>
      </p:sp>
      <p:pic>
        <p:nvPicPr>
          <p:cNvPr id="18446" name="Picture 5" descr="E:\Pancreas corregido con CTV\MONTELLANOZAFRAANDRES_3034461_ScreenShot74.png"/>
          <p:cNvPicPr>
            <a:picLocks noChangeAspect="1" noChangeArrowheads="1"/>
          </p:cNvPicPr>
          <p:nvPr/>
        </p:nvPicPr>
        <p:blipFill>
          <a:blip r:embed="rId7"/>
          <a:srcRect l="45769" t="38708" r="25291" b="33578"/>
          <a:stretch>
            <a:fillRect/>
          </a:stretch>
        </p:blipFill>
        <p:spPr bwMode="auto">
          <a:xfrm>
            <a:off x="250825" y="3573463"/>
            <a:ext cx="3990975" cy="3235325"/>
          </a:xfrm>
          <a:prstGeom prst="rect">
            <a:avLst/>
          </a:prstGeom>
          <a:noFill/>
          <a:ln w="9525">
            <a:noFill/>
            <a:miter lim="800000"/>
            <a:headEnd/>
            <a:tailEnd/>
          </a:ln>
        </p:spPr>
      </p:pic>
      <p:pic>
        <p:nvPicPr>
          <p:cNvPr id="18447" name="Picture 3"/>
          <p:cNvPicPr>
            <a:picLocks noChangeAspect="1" noChangeArrowheads="1"/>
          </p:cNvPicPr>
          <p:nvPr/>
        </p:nvPicPr>
        <p:blipFill>
          <a:blip r:embed="rId6"/>
          <a:srcRect l="25000" t="10834" r="25000" b="45833"/>
          <a:stretch>
            <a:fillRect/>
          </a:stretch>
        </p:blipFill>
        <p:spPr bwMode="auto">
          <a:xfrm>
            <a:off x="6700838" y="5445125"/>
            <a:ext cx="431800" cy="360363"/>
          </a:xfrm>
          <a:prstGeom prst="rect">
            <a:avLst/>
          </a:prstGeom>
          <a:noFill/>
          <a:ln w="9525">
            <a:noFill/>
            <a:miter lim="800000"/>
            <a:headEnd/>
            <a:tailEnd/>
          </a:ln>
        </p:spPr>
      </p:pic>
      <p:sp>
        <p:nvSpPr>
          <p:cNvPr id="45" name="20 Título"/>
          <p:cNvSpPr txBox="1">
            <a:spLocks/>
          </p:cNvSpPr>
          <p:nvPr/>
        </p:nvSpPr>
        <p:spPr>
          <a:xfrm>
            <a:off x="6988175" y="5445125"/>
            <a:ext cx="1687513" cy="390525"/>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8</a:t>
            </a:r>
          </a:p>
        </p:txBody>
      </p:sp>
      <p:pic>
        <p:nvPicPr>
          <p:cNvPr id="18449" name="Picture 4" descr="C:\Users\mgarciaaranda\Desktop\Varios Ovidio\Imagenes planificaciom pancreas cuerpo-cola\VALBUENAVALLERAMON_2924652_ScreenShot26.png"/>
          <p:cNvPicPr>
            <a:picLocks noChangeAspect="1" noChangeArrowheads="1"/>
          </p:cNvPicPr>
          <p:nvPr/>
        </p:nvPicPr>
        <p:blipFill>
          <a:blip r:embed="rId3"/>
          <a:srcRect l="82976" t="31616" r="16060" b="66960"/>
          <a:stretch>
            <a:fillRect/>
          </a:stretch>
        </p:blipFill>
        <p:spPr bwMode="auto">
          <a:xfrm>
            <a:off x="6696075" y="5013325"/>
            <a:ext cx="360363" cy="287338"/>
          </a:xfrm>
          <a:prstGeom prst="rect">
            <a:avLst/>
          </a:prstGeom>
          <a:noFill/>
          <a:ln w="9525">
            <a:noFill/>
            <a:miter lim="800000"/>
            <a:headEnd/>
            <a:tailEnd/>
          </a:ln>
        </p:spPr>
      </p:pic>
      <p:sp>
        <p:nvSpPr>
          <p:cNvPr id="47" name="20 Título"/>
          <p:cNvSpPr txBox="1">
            <a:spLocks/>
          </p:cNvSpPr>
          <p:nvPr/>
        </p:nvSpPr>
        <p:spPr>
          <a:xfrm>
            <a:off x="7164388" y="4941888"/>
            <a:ext cx="1116012" cy="38893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Tumor</a:t>
            </a:r>
          </a:p>
        </p:txBody>
      </p:sp>
      <p:pic>
        <p:nvPicPr>
          <p:cNvPr id="18451" name="Picture 4" descr="C:\Users\mgarciaaranda\Desktop\Varios Ovidio\Imagenes planificaciom pancreas cuerpo-cola\VALBUENAVALLERAMON_2924652_ScreenShot26.png"/>
          <p:cNvPicPr>
            <a:picLocks noChangeAspect="1" noChangeArrowheads="1"/>
          </p:cNvPicPr>
          <p:nvPr/>
        </p:nvPicPr>
        <p:blipFill>
          <a:blip r:embed="rId3"/>
          <a:srcRect l="83217" t="33609" r="16060" b="65253"/>
          <a:stretch>
            <a:fillRect/>
          </a:stretch>
        </p:blipFill>
        <p:spPr bwMode="auto">
          <a:xfrm>
            <a:off x="4427538" y="5732463"/>
            <a:ext cx="360362" cy="288925"/>
          </a:xfrm>
          <a:prstGeom prst="rect">
            <a:avLst/>
          </a:prstGeom>
          <a:noFill/>
          <a:ln w="9525">
            <a:noFill/>
            <a:miter lim="800000"/>
            <a:headEnd/>
            <a:tailEnd/>
          </a:ln>
        </p:spPr>
      </p:pic>
      <p:sp>
        <p:nvSpPr>
          <p:cNvPr id="49" name="20 Título"/>
          <p:cNvSpPr txBox="1">
            <a:spLocks/>
          </p:cNvSpPr>
          <p:nvPr/>
        </p:nvSpPr>
        <p:spPr>
          <a:xfrm>
            <a:off x="4791075" y="5732463"/>
            <a:ext cx="1689100" cy="33178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17</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20 Título"/>
          <p:cNvSpPr txBox="1">
            <a:spLocks/>
          </p:cNvSpPr>
          <p:nvPr/>
        </p:nvSpPr>
        <p:spPr>
          <a:xfrm>
            <a:off x="5256213" y="3600450"/>
            <a:ext cx="2052637" cy="620713"/>
          </a:xfrm>
          <a:prstGeom prst="rect">
            <a:avLst/>
          </a:prstGeom>
          <a:noFill/>
          <a:ln w="6350" cap="flat" cmpd="sng" algn="ctr">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1400" dirty="0" err="1">
                <a:solidFill>
                  <a:schemeClr val="tx1"/>
                </a:solidFill>
              </a:rPr>
              <a:t>Neoadyuvancia</a:t>
            </a:r>
            <a:r>
              <a:rPr lang="es-ES" sz="1400" dirty="0">
                <a:solidFill>
                  <a:schemeClr val="tx1"/>
                </a:solidFill>
              </a:rPr>
              <a:t>/Radical cabeza de páncreas</a:t>
            </a:r>
          </a:p>
        </p:txBody>
      </p:sp>
      <p:pic>
        <p:nvPicPr>
          <p:cNvPr id="19458" name="Picture 3" descr="E:\Pancreas corregido con CTV\MONTELLANOZAFRAANDRES_3034461_ScreenShot75.png"/>
          <p:cNvPicPr>
            <a:picLocks noChangeAspect="1" noChangeArrowheads="1"/>
          </p:cNvPicPr>
          <p:nvPr/>
        </p:nvPicPr>
        <p:blipFill>
          <a:blip r:embed="rId2"/>
          <a:srcRect l="7623" t="38789" r="63451" b="34012"/>
          <a:stretch>
            <a:fillRect/>
          </a:stretch>
        </p:blipFill>
        <p:spPr bwMode="auto">
          <a:xfrm>
            <a:off x="323850" y="333375"/>
            <a:ext cx="3887788" cy="3095625"/>
          </a:xfrm>
          <a:prstGeom prst="rect">
            <a:avLst/>
          </a:prstGeom>
          <a:noFill/>
          <a:ln w="9525">
            <a:noFill/>
            <a:miter lim="800000"/>
            <a:headEnd/>
            <a:tailEnd/>
          </a:ln>
        </p:spPr>
      </p:pic>
      <p:pic>
        <p:nvPicPr>
          <p:cNvPr id="19459" name="Picture 4" descr="E:\Pancreas corregido con CTV\MONTELLANOZAFRAANDRES_3034461_ScreenShot77.png"/>
          <p:cNvPicPr>
            <a:picLocks noChangeAspect="1" noChangeArrowheads="1"/>
          </p:cNvPicPr>
          <p:nvPr/>
        </p:nvPicPr>
        <p:blipFill>
          <a:blip r:embed="rId3"/>
          <a:srcRect l="45477" t="5579" r="24992" b="67223"/>
          <a:stretch>
            <a:fillRect/>
          </a:stretch>
        </p:blipFill>
        <p:spPr bwMode="auto">
          <a:xfrm>
            <a:off x="4572000" y="333375"/>
            <a:ext cx="3970338" cy="3095625"/>
          </a:xfrm>
          <a:prstGeom prst="rect">
            <a:avLst/>
          </a:prstGeom>
          <a:noFill/>
          <a:ln w="9525">
            <a:noFill/>
            <a:miter lim="800000"/>
            <a:headEnd/>
            <a:tailEnd/>
          </a:ln>
        </p:spPr>
      </p:pic>
      <p:pic>
        <p:nvPicPr>
          <p:cNvPr id="19460" name="Picture 5" descr="E:\Pancreas corregido con CTV\MONTELLANOZAFRAANDRES_3034461_ScreenShot79.png"/>
          <p:cNvPicPr>
            <a:picLocks noChangeAspect="1" noChangeArrowheads="1"/>
          </p:cNvPicPr>
          <p:nvPr/>
        </p:nvPicPr>
        <p:blipFill>
          <a:blip r:embed="rId4"/>
          <a:srcRect l="6496" t="6973" r="62201" b="67223"/>
          <a:stretch>
            <a:fillRect/>
          </a:stretch>
        </p:blipFill>
        <p:spPr bwMode="auto">
          <a:xfrm>
            <a:off x="323850" y="3573463"/>
            <a:ext cx="3919538" cy="2735262"/>
          </a:xfrm>
          <a:prstGeom prst="rect">
            <a:avLst/>
          </a:prstGeom>
          <a:noFill/>
          <a:ln w="9525">
            <a:noFill/>
            <a:miter lim="800000"/>
            <a:headEnd/>
            <a:tailEnd/>
          </a:ln>
        </p:spPr>
      </p:pic>
      <p:pic>
        <p:nvPicPr>
          <p:cNvPr id="19461" name="Picture 15"/>
          <p:cNvPicPr>
            <a:picLocks noChangeAspect="1" noChangeArrowheads="1"/>
          </p:cNvPicPr>
          <p:nvPr/>
        </p:nvPicPr>
        <p:blipFill>
          <a:blip r:embed="rId5"/>
          <a:srcRect l="15047" r="9714" b="24760"/>
          <a:stretch>
            <a:fillRect/>
          </a:stretch>
        </p:blipFill>
        <p:spPr bwMode="auto">
          <a:xfrm>
            <a:off x="4424363" y="4797425"/>
            <a:ext cx="434975" cy="360363"/>
          </a:xfrm>
          <a:prstGeom prst="rect">
            <a:avLst/>
          </a:prstGeom>
          <a:noFill/>
          <a:ln w="9525">
            <a:noFill/>
            <a:miter lim="800000"/>
            <a:headEnd/>
            <a:tailEnd/>
          </a:ln>
        </p:spPr>
      </p:pic>
      <p:sp>
        <p:nvSpPr>
          <p:cNvPr id="32" name="20 Título"/>
          <p:cNvSpPr txBox="1">
            <a:spLocks/>
          </p:cNvSpPr>
          <p:nvPr/>
        </p:nvSpPr>
        <p:spPr>
          <a:xfrm>
            <a:off x="4787900" y="4797425"/>
            <a:ext cx="1689100" cy="388938"/>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14</a:t>
            </a:r>
          </a:p>
        </p:txBody>
      </p:sp>
      <p:pic>
        <p:nvPicPr>
          <p:cNvPr id="19463" name="Picture 4" descr="C:\Users\mgarciaaranda\Desktop\Varios Ovidio\Imagenes planificaciom pancreas cuerpo-cola\VALBUENAVALLERAMON_2924652_ScreenShot26.png"/>
          <p:cNvPicPr>
            <a:picLocks noChangeAspect="1" noChangeArrowheads="1"/>
          </p:cNvPicPr>
          <p:nvPr/>
        </p:nvPicPr>
        <p:blipFill>
          <a:blip r:embed="rId6"/>
          <a:srcRect l="82974" t="25922" r="15819" b="72371"/>
          <a:stretch>
            <a:fillRect/>
          </a:stretch>
        </p:blipFill>
        <p:spPr bwMode="auto">
          <a:xfrm>
            <a:off x="4427538" y="5300663"/>
            <a:ext cx="360362" cy="288925"/>
          </a:xfrm>
          <a:prstGeom prst="rect">
            <a:avLst/>
          </a:prstGeom>
          <a:noFill/>
          <a:ln w="9525">
            <a:noFill/>
            <a:miter lim="800000"/>
            <a:headEnd/>
            <a:tailEnd/>
          </a:ln>
        </p:spPr>
      </p:pic>
      <p:sp>
        <p:nvSpPr>
          <p:cNvPr id="34" name="20 Título"/>
          <p:cNvSpPr txBox="1">
            <a:spLocks/>
          </p:cNvSpPr>
          <p:nvPr/>
        </p:nvSpPr>
        <p:spPr>
          <a:xfrm>
            <a:off x="4716463" y="5229225"/>
            <a:ext cx="1687512" cy="390525"/>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9</a:t>
            </a:r>
          </a:p>
        </p:txBody>
      </p:sp>
      <p:pic>
        <p:nvPicPr>
          <p:cNvPr id="19465" name="Picture 3" descr="C:\Users\mgarciaaranda\Desktop\Varios Ovidio\Imagenes planificaciom pancreas cuerpo-cola\VALBUENAVALLERAMON_2924652_ScreenShot21.png"/>
          <p:cNvPicPr>
            <a:picLocks noChangeAspect="1" noChangeArrowheads="1"/>
          </p:cNvPicPr>
          <p:nvPr/>
        </p:nvPicPr>
        <p:blipFill>
          <a:blip r:embed="rId7"/>
          <a:srcRect l="82993" t="35342" r="15919" b="63116"/>
          <a:stretch>
            <a:fillRect/>
          </a:stretch>
        </p:blipFill>
        <p:spPr bwMode="auto">
          <a:xfrm>
            <a:off x="4427538" y="4406900"/>
            <a:ext cx="360362" cy="288925"/>
          </a:xfrm>
          <a:prstGeom prst="rect">
            <a:avLst/>
          </a:prstGeom>
          <a:noFill/>
          <a:ln w="9525">
            <a:noFill/>
            <a:miter lim="800000"/>
            <a:headEnd/>
            <a:tailEnd/>
          </a:ln>
        </p:spPr>
      </p:pic>
      <p:sp>
        <p:nvSpPr>
          <p:cNvPr id="36" name="20 Título"/>
          <p:cNvSpPr txBox="1">
            <a:spLocks/>
          </p:cNvSpPr>
          <p:nvPr/>
        </p:nvSpPr>
        <p:spPr>
          <a:xfrm>
            <a:off x="4787900" y="4335463"/>
            <a:ext cx="1689100" cy="38893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16</a:t>
            </a:r>
          </a:p>
        </p:txBody>
      </p:sp>
      <p:pic>
        <p:nvPicPr>
          <p:cNvPr id="19467" name="Picture 4" descr="C:\Users\mgarciaaranda\Desktop\Varios Ovidio\Imagenes planificaciom pancreas cuerpo-cola\VALBUENAVALLERAMON_2924652_ScreenShot26.png"/>
          <p:cNvPicPr>
            <a:picLocks noChangeAspect="1" noChangeArrowheads="1"/>
          </p:cNvPicPr>
          <p:nvPr/>
        </p:nvPicPr>
        <p:blipFill>
          <a:blip r:embed="rId6"/>
          <a:srcRect l="82976" t="35603" r="16060" b="63258"/>
          <a:stretch>
            <a:fillRect/>
          </a:stretch>
        </p:blipFill>
        <p:spPr bwMode="auto">
          <a:xfrm>
            <a:off x="6656388" y="4832350"/>
            <a:ext cx="360362" cy="287338"/>
          </a:xfrm>
          <a:prstGeom prst="rect">
            <a:avLst/>
          </a:prstGeom>
          <a:noFill/>
          <a:ln w="9525">
            <a:noFill/>
            <a:miter lim="800000"/>
            <a:headEnd/>
            <a:tailEnd/>
          </a:ln>
        </p:spPr>
      </p:pic>
      <p:sp>
        <p:nvSpPr>
          <p:cNvPr id="44" name="20 Título"/>
          <p:cNvSpPr txBox="1">
            <a:spLocks/>
          </p:cNvSpPr>
          <p:nvPr/>
        </p:nvSpPr>
        <p:spPr>
          <a:xfrm>
            <a:off x="7019925" y="4868863"/>
            <a:ext cx="1689100" cy="41433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Cabeza de páncreas</a:t>
            </a:r>
          </a:p>
        </p:txBody>
      </p:sp>
      <p:pic>
        <p:nvPicPr>
          <p:cNvPr id="19469" name="Picture 3"/>
          <p:cNvPicPr>
            <a:picLocks noChangeAspect="1" noChangeArrowheads="1"/>
          </p:cNvPicPr>
          <p:nvPr/>
        </p:nvPicPr>
        <p:blipFill>
          <a:blip r:embed="rId8"/>
          <a:srcRect l="25000" t="10834" r="25000" b="45833"/>
          <a:stretch>
            <a:fillRect/>
          </a:stretch>
        </p:blipFill>
        <p:spPr bwMode="auto">
          <a:xfrm>
            <a:off x="4427538" y="6381750"/>
            <a:ext cx="360362" cy="360363"/>
          </a:xfrm>
          <a:prstGeom prst="rect">
            <a:avLst/>
          </a:prstGeom>
          <a:noFill/>
          <a:ln w="9525">
            <a:noFill/>
            <a:miter lim="800000"/>
            <a:headEnd/>
            <a:tailEnd/>
          </a:ln>
        </p:spPr>
      </p:pic>
      <p:sp>
        <p:nvSpPr>
          <p:cNvPr id="46" name="45 Rectángulo"/>
          <p:cNvSpPr/>
          <p:nvPr/>
        </p:nvSpPr>
        <p:spPr>
          <a:xfrm>
            <a:off x="4716463" y="6308725"/>
            <a:ext cx="2592387" cy="504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pic>
        <p:nvPicPr>
          <p:cNvPr id="19471" name="Picture 3" descr="C:\Users\mgarciaaranda\Desktop\Varios Ovidio\Imagenes planificaciom pancreas cuerpo-cola\VALBUENAVALLERAMON_2924652_ScreenShot21.png"/>
          <p:cNvPicPr>
            <a:picLocks noChangeAspect="1" noChangeArrowheads="1"/>
          </p:cNvPicPr>
          <p:nvPr/>
        </p:nvPicPr>
        <p:blipFill>
          <a:blip r:embed="rId7"/>
          <a:srcRect l="82848" t="37141" r="16110" b="61873"/>
          <a:stretch>
            <a:fillRect/>
          </a:stretch>
        </p:blipFill>
        <p:spPr bwMode="auto">
          <a:xfrm>
            <a:off x="6659563" y="4365625"/>
            <a:ext cx="412750" cy="330200"/>
          </a:xfrm>
          <a:prstGeom prst="rect">
            <a:avLst/>
          </a:prstGeom>
          <a:noFill/>
          <a:ln w="9525">
            <a:noFill/>
            <a:miter lim="800000"/>
            <a:headEnd/>
            <a:tailEnd/>
          </a:ln>
        </p:spPr>
      </p:pic>
      <p:sp>
        <p:nvSpPr>
          <p:cNvPr id="48" name="20 Título"/>
          <p:cNvSpPr txBox="1">
            <a:spLocks/>
          </p:cNvSpPr>
          <p:nvPr/>
        </p:nvSpPr>
        <p:spPr>
          <a:xfrm>
            <a:off x="7023100" y="4335463"/>
            <a:ext cx="1689100" cy="388937"/>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Región 13</a:t>
            </a:r>
          </a:p>
        </p:txBody>
      </p:sp>
      <p:pic>
        <p:nvPicPr>
          <p:cNvPr id="19473" name="Picture 4" descr="C:\Users\mgarciaaranda\Desktop\Varios Ovidio\Imagenes planificaciom pancreas cuerpo-cola\VALBUENAVALLERAMON_2924652_ScreenShot26.png"/>
          <p:cNvPicPr>
            <a:picLocks noChangeAspect="1" noChangeArrowheads="1"/>
          </p:cNvPicPr>
          <p:nvPr/>
        </p:nvPicPr>
        <p:blipFill>
          <a:blip r:embed="rId6"/>
          <a:srcRect l="82976" t="31616" r="16060" b="66960"/>
          <a:stretch>
            <a:fillRect/>
          </a:stretch>
        </p:blipFill>
        <p:spPr bwMode="auto">
          <a:xfrm>
            <a:off x="6696075" y="5516563"/>
            <a:ext cx="360363" cy="288925"/>
          </a:xfrm>
          <a:prstGeom prst="rect">
            <a:avLst/>
          </a:prstGeom>
          <a:noFill/>
          <a:ln w="9525">
            <a:noFill/>
            <a:miter lim="800000"/>
            <a:headEnd/>
            <a:tailEnd/>
          </a:ln>
        </p:spPr>
      </p:pic>
      <p:sp>
        <p:nvSpPr>
          <p:cNvPr id="50" name="20 Título"/>
          <p:cNvSpPr txBox="1">
            <a:spLocks/>
          </p:cNvSpPr>
          <p:nvPr/>
        </p:nvSpPr>
        <p:spPr>
          <a:xfrm>
            <a:off x="7164388" y="5445125"/>
            <a:ext cx="1116012" cy="390525"/>
          </a:xfrm>
          <a:prstGeom prst="rect">
            <a:avLst/>
          </a:prstGeom>
          <a:no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2000" dirty="0">
                <a:solidFill>
                  <a:schemeClr val="tx1"/>
                </a:solidFill>
              </a:rPr>
              <a:t>Tumor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1" name="Picture 2" descr="E:\Pancreas corregido con CTV\MONTELLANOZAFRAANDRES_3034461_ScreenShot77.png"/>
          <p:cNvPicPr>
            <a:picLocks noChangeAspect="1" noChangeArrowheads="1"/>
          </p:cNvPicPr>
          <p:nvPr/>
        </p:nvPicPr>
        <p:blipFill>
          <a:blip r:embed="rId2"/>
          <a:srcRect l="32019" t="69547" r="50862" b="12552"/>
          <a:stretch>
            <a:fillRect/>
          </a:stretch>
        </p:blipFill>
        <p:spPr bwMode="auto">
          <a:xfrm>
            <a:off x="179388" y="1341438"/>
            <a:ext cx="4391025" cy="3887787"/>
          </a:xfrm>
          <a:prstGeom prst="rect">
            <a:avLst/>
          </a:prstGeom>
          <a:noFill/>
          <a:ln w="9525">
            <a:noFill/>
            <a:miter lim="800000"/>
            <a:headEnd/>
            <a:tailEnd/>
          </a:ln>
        </p:spPr>
      </p:pic>
      <p:pic>
        <p:nvPicPr>
          <p:cNvPr id="20482" name="Picture 3"/>
          <p:cNvPicPr>
            <a:picLocks noChangeAspect="1" noChangeArrowheads="1"/>
          </p:cNvPicPr>
          <p:nvPr/>
        </p:nvPicPr>
        <p:blipFill>
          <a:blip r:embed="rId3"/>
          <a:srcRect l="25000" t="10834" r="25000" b="45833"/>
          <a:stretch>
            <a:fillRect/>
          </a:stretch>
        </p:blipFill>
        <p:spPr bwMode="auto">
          <a:xfrm>
            <a:off x="2627313" y="5876925"/>
            <a:ext cx="360362" cy="358775"/>
          </a:xfrm>
          <a:prstGeom prst="rect">
            <a:avLst/>
          </a:prstGeom>
          <a:noFill/>
          <a:ln w="9525">
            <a:noFill/>
            <a:miter lim="800000"/>
            <a:headEnd/>
            <a:tailEnd/>
          </a:ln>
        </p:spPr>
      </p:pic>
      <p:sp>
        <p:nvSpPr>
          <p:cNvPr id="6" name="5 Rectángulo"/>
          <p:cNvSpPr/>
          <p:nvPr/>
        </p:nvSpPr>
        <p:spPr>
          <a:xfrm>
            <a:off x="3132138" y="5805488"/>
            <a:ext cx="2592387" cy="504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dirty="0">
                <a:solidFill>
                  <a:schemeClr val="tx1"/>
                </a:solidFill>
              </a:rPr>
              <a:t>CTV resultado de la suma de los </a:t>
            </a:r>
            <a:r>
              <a:rPr lang="es-ES" sz="1400" dirty="0" err="1">
                <a:solidFill>
                  <a:schemeClr val="tx1"/>
                </a:solidFill>
              </a:rPr>
              <a:t>CTVs</a:t>
            </a:r>
            <a:r>
              <a:rPr lang="es-ES" sz="1400" dirty="0">
                <a:solidFill>
                  <a:schemeClr val="tx1"/>
                </a:solidFill>
              </a:rPr>
              <a:t> ganglionares y del páncreas</a:t>
            </a:r>
          </a:p>
        </p:txBody>
      </p:sp>
      <p:sp>
        <p:nvSpPr>
          <p:cNvPr id="7" name="20 Título"/>
          <p:cNvSpPr txBox="1">
            <a:spLocks/>
          </p:cNvSpPr>
          <p:nvPr/>
        </p:nvSpPr>
        <p:spPr>
          <a:xfrm>
            <a:off x="3546475" y="333375"/>
            <a:ext cx="2051050" cy="620713"/>
          </a:xfrm>
          <a:prstGeom prst="rect">
            <a:avLst/>
          </a:prstGeom>
          <a:noFill/>
          <a:ln w="6350" cap="flat" cmpd="sng" algn="ctr">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Aft>
                <a:spcPts val="0"/>
              </a:spcAft>
              <a:defRPr/>
            </a:pPr>
            <a:r>
              <a:rPr lang="es-ES" sz="1400" dirty="0" err="1">
                <a:solidFill>
                  <a:schemeClr val="tx1"/>
                </a:solidFill>
              </a:rPr>
              <a:t>Neoadyuvancia</a:t>
            </a:r>
            <a:r>
              <a:rPr lang="es-ES" sz="1400" dirty="0">
                <a:solidFill>
                  <a:schemeClr val="tx1"/>
                </a:solidFill>
              </a:rPr>
              <a:t>/Radical cabeza de páncreas</a:t>
            </a:r>
          </a:p>
        </p:txBody>
      </p:sp>
      <p:pic>
        <p:nvPicPr>
          <p:cNvPr id="20485" name="Picture 2" descr="E:\Pancreas corregido con CTV\MONTELLANOZAFRAANDRES_3034461_ScreenShot77.png"/>
          <p:cNvPicPr>
            <a:picLocks noChangeAspect="1" noChangeArrowheads="1"/>
          </p:cNvPicPr>
          <p:nvPr/>
        </p:nvPicPr>
        <p:blipFill>
          <a:blip r:embed="rId2"/>
          <a:srcRect l="56488" t="69043" r="24507" b="10732"/>
          <a:stretch>
            <a:fillRect/>
          </a:stretch>
        </p:blipFill>
        <p:spPr bwMode="auto">
          <a:xfrm>
            <a:off x="4643438" y="1341438"/>
            <a:ext cx="4356100" cy="3925887"/>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1 Título"/>
          <p:cNvSpPr>
            <a:spLocks noGrp="1"/>
          </p:cNvSpPr>
          <p:nvPr>
            <p:ph type="title"/>
          </p:nvPr>
        </p:nvSpPr>
        <p:spPr>
          <a:xfrm>
            <a:off x="457200" y="44450"/>
            <a:ext cx="8229600" cy="1143000"/>
          </a:xfrm>
        </p:spPr>
        <p:txBody>
          <a:bodyPr/>
          <a:lstStyle/>
          <a:p>
            <a:pPr eaLnBrk="1" hangingPunct="1"/>
            <a:r>
              <a:rPr lang="es-ES" sz="2000" u="sng" smtClean="0">
                <a:solidFill>
                  <a:srgbClr val="000000"/>
                </a:solidFill>
              </a:rPr>
              <a:t>Normas de delimitación</a:t>
            </a:r>
            <a:br>
              <a:rPr lang="es-ES" sz="2000" u="sng" smtClean="0">
                <a:solidFill>
                  <a:srgbClr val="000000"/>
                </a:solidFill>
              </a:rPr>
            </a:br>
            <a:r>
              <a:rPr lang="es-ES" sz="2000" u="sng" smtClean="0">
                <a:solidFill>
                  <a:srgbClr val="000000"/>
                </a:solidFill>
              </a:rPr>
              <a:t>Neoadyuvancia/Radical cuerpo-cola páncreas</a:t>
            </a:r>
            <a:r>
              <a:rPr lang="es-ES" sz="2000" smtClean="0">
                <a:solidFill>
                  <a:srgbClr val="000000"/>
                </a:solidFill>
              </a:rPr>
              <a:t>: </a:t>
            </a:r>
            <a:endParaRPr lang="es-ES" smtClean="0"/>
          </a:p>
        </p:txBody>
      </p:sp>
      <p:sp>
        <p:nvSpPr>
          <p:cNvPr id="3" name="2 Marcador de contenido"/>
          <p:cNvSpPr>
            <a:spLocks noGrp="1"/>
          </p:cNvSpPr>
          <p:nvPr>
            <p:ph idx="1"/>
          </p:nvPr>
        </p:nvSpPr>
        <p:spPr>
          <a:xfrm>
            <a:off x="457200" y="1341438"/>
            <a:ext cx="8229600" cy="4525962"/>
          </a:xfrm>
        </p:spPr>
        <p:txBody>
          <a:bodyPr rtlCol="0">
            <a:normAutofit lnSpcReduction="10000"/>
          </a:bodyPr>
          <a:lstStyle/>
          <a:p>
            <a:pPr eaLnBrk="1" fontAlgn="auto" hangingPunct="1">
              <a:spcAft>
                <a:spcPts val="0"/>
              </a:spcAft>
              <a:buFont typeface="Arial" pitchFamily="34" charset="0"/>
              <a:buChar char="•"/>
              <a:defRPr/>
            </a:pPr>
            <a:r>
              <a:rPr lang="es-ES" dirty="0" smtClean="0"/>
              <a:t>Tumor: El GTV se delimitará como el tumor visible en las pruebas de imagen. </a:t>
            </a:r>
          </a:p>
          <a:p>
            <a:pPr eaLnBrk="1" fontAlgn="auto" hangingPunct="1">
              <a:spcAft>
                <a:spcPts val="0"/>
              </a:spcAft>
              <a:buFont typeface="Arial" pitchFamily="34" charset="0"/>
              <a:buChar char="•"/>
              <a:defRPr/>
            </a:pPr>
            <a:r>
              <a:rPr lang="es-ES" dirty="0" smtClean="0"/>
              <a:t>Páncreas: La totalidad de la glándula pancreática será delimitada. Margen a CTV 1cm.</a:t>
            </a:r>
          </a:p>
          <a:p>
            <a:pPr eaLnBrk="1" fontAlgn="auto" hangingPunct="1">
              <a:spcAft>
                <a:spcPts val="0"/>
              </a:spcAft>
              <a:buFont typeface="Arial" pitchFamily="34" charset="0"/>
              <a:buChar char="•"/>
              <a:defRPr/>
            </a:pPr>
            <a:r>
              <a:rPr lang="es-ES" dirty="0" smtClean="0"/>
              <a:t>Las siguientes regiones ganglionares serán incluidas dentro del CTV por riesgo elevado de afectación ganglionar (basadas en la clasificación japonesa, ver anexo 1) :</a:t>
            </a:r>
          </a:p>
          <a:p>
            <a:pPr eaLnBrk="1" fontAlgn="auto" hangingPunct="1">
              <a:spcAft>
                <a:spcPts val="0"/>
              </a:spcAft>
              <a:buFont typeface="Arial" pitchFamily="34" charset="0"/>
              <a:buNone/>
              <a:defRPr/>
            </a:pPr>
            <a:endParaRPr lang="es-E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1084</TotalTime>
  <Words>2518</Words>
  <Application>Microsoft Macintosh PowerPoint</Application>
  <PresentationFormat>Presentación en pantalla (4:3)</PresentationFormat>
  <Paragraphs>219</Paragraphs>
  <Slides>28</Slides>
  <Notes>0</Notes>
  <HiddenSlides>0</HiddenSlides>
  <MMClips>0</MMClips>
  <ScaleCrop>false</ScaleCrop>
  <HeadingPairs>
    <vt:vector size="4" baseType="variant">
      <vt:variant>
        <vt:lpstr>Plantilla de diseño</vt:lpstr>
      </vt:variant>
      <vt:variant>
        <vt:i4>1</vt:i4>
      </vt:variant>
      <vt:variant>
        <vt:lpstr>Títulos de diapositiva</vt:lpstr>
      </vt:variant>
      <vt:variant>
        <vt:i4>28</vt:i4>
      </vt:variant>
    </vt:vector>
  </HeadingPairs>
  <TitlesOfParts>
    <vt:vector size="29" baseType="lpstr">
      <vt:lpstr>Tema de Office</vt:lpstr>
      <vt:lpstr>Cáncer de páncreas y bia biliar</vt:lpstr>
      <vt:lpstr>Autores:</vt:lpstr>
      <vt:lpstr>Normas de delimitación Neoadyuvancia/Radical cabeza páncreas: </vt:lpstr>
      <vt:lpstr>Normas de delimitación Neoadyuvancia/Radical cabeza pancreas: </vt:lpstr>
      <vt:lpstr>Cabeza Páncreas Radical.</vt:lpstr>
      <vt:lpstr>Diapositiva 6</vt:lpstr>
      <vt:lpstr>Diapositiva 7</vt:lpstr>
      <vt:lpstr>Diapositiva 8</vt:lpstr>
      <vt:lpstr>Normas de delimitación Neoadyuvancia/Radical cuerpo-cola páncreas: </vt:lpstr>
      <vt:lpstr>Normas de delimitación Neoadyuvancia/Radical cuerpo-cola páncreas: </vt:lpstr>
      <vt:lpstr>Normas de delimitación Neoadyuvancia/Radical cabeza-cuerpo-cola páncreas: </vt:lpstr>
      <vt:lpstr>Cuerpo-Cola Páncreas Neoadyuvante/Radical.</vt:lpstr>
      <vt:lpstr>Diapositiva 13</vt:lpstr>
      <vt:lpstr>Diapositiva 14</vt:lpstr>
      <vt:lpstr>Diapositiva 15</vt:lpstr>
      <vt:lpstr>Normas de delimitación Adyuvancia páncreas: </vt:lpstr>
      <vt:lpstr>Normas de delimitación Adyuvancia páncreas: </vt:lpstr>
      <vt:lpstr>Cábeza Páncreas Adyuvante</vt:lpstr>
      <vt:lpstr>Diapositiva 19</vt:lpstr>
      <vt:lpstr>Diapositiva 20</vt:lpstr>
      <vt:lpstr>Colangiocarcinoma de vía biliar extrahepática o distal.</vt:lpstr>
      <vt:lpstr>Diapositiva 22</vt:lpstr>
      <vt:lpstr>Diapositiva 23</vt:lpstr>
      <vt:lpstr>Diapositiva 24</vt:lpstr>
      <vt:lpstr>Diapositiva 25</vt:lpstr>
      <vt:lpstr>Diapositiva 26</vt:lpstr>
      <vt:lpstr>Normas de delimitación Colangiocarcinomas intrahepáticos: </vt:lpstr>
      <vt:lpstr>ANEXO 2: Órganos de riesgo</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mgarciaaranda</dc:creator>
  <cp:lastModifiedBy>xxx xx</cp:lastModifiedBy>
  <cp:revision>126</cp:revision>
  <dcterms:created xsi:type="dcterms:W3CDTF">2013-05-27T06:57:05Z</dcterms:created>
  <dcterms:modified xsi:type="dcterms:W3CDTF">2013-05-27T06:57:18Z</dcterms:modified>
</cp:coreProperties>
</file>